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9" r:id="rId3"/>
    <p:sldId id="258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1" r:id="rId14"/>
    <p:sldId id="270" r:id="rId1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4"/>
    <p:restoredTop sz="96284"/>
  </p:normalViewPr>
  <p:slideViewPr>
    <p:cSldViewPr snapToGrid="0" snapToObjects="1">
      <p:cViewPr varScale="1">
        <p:scale>
          <a:sx n="151" d="100"/>
          <a:sy n="151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2" d="100"/>
          <a:sy n="172" d="100"/>
        </p:scale>
        <p:origin x="2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2T08:29:43.50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4746 349 24575,'-40'27'0,"13"-10"0,-10 8 0,15-15 0,-24 15 0,2-12 0,0 2 0,3-5 0,21-9 0,3 6 0,6-6 0,4 1 0,-2 1 0,0-2 0,-1 4 0,-22 2 0,8-2 0,-17 5 0,0-3 0,11 3 0,-11 1 0,14-1 0,-1-5 0,1 3 0,0-7 0,6 5 0,-4-5 0,11 5 0,-5-6 0,9 6 0,1-5 0,-6 9 0,-3-4 0,-9 8 0,6-7 0,-5 6 0,12-5 0,-2 0 0,4-2 0,6-5 0,-3 1 0,3 1 0,-3 0 0,-1 4 0,0-4 0,-1 3 0,1-6 0,-2 3 0,-1 0 0,1-3 0,0 6 0,-7-5 0,5 4 0,-12-4 0,12 2 0,-5-1 0,7-1 0,2 2 0,1-3 0,3 2 0,0-1 0,-3 2 0,2-3 0,-4 0 0,1 3 0,-2-3 0,2 3 0,1-3 0,3 3 0,-3-3 0,-1 6 0,-2-5 0,0 4 0,-7-4 0,5 4 0,-12-4 0,12 2 0,-5-1 0,7-1 0,2 2 0,-8-3 0,0 4 0,-23 3 0,11-1 0,-4 1 0,0 0 0,0-1 0,0-2 0,0 1 0,-10 5 0,-14-2 0,1 0 0,-1 5-1194,0-11 1194,17 1 0,-2 0 0,4-3 0,0 0 0,-12 4 0,0 0 0,6-3 0,2 0 0,-18 7 0,7-8 0,33 0 0,2 0 0,7 0 0,-1 0 0,4 2 1194,-3-1-1194,5 2 0,-2-3 0,-47 0 0,28 0 0,-11 3 0,-3 0 0,-16-1 0,11 4 0,-8-2 0,14-3 0,17 6 0,-15-2 0,19-1 0,-1 2 0,5-5 0,4 4 0,3-4 0,-10 6 0,7-6 0,-3 6 0,6-7 0,-1 6 0,1-5 0,-3 1 0,2 1 0,-9-2 0,5 2 0,-4-1 0,5-1 0,4 2 0,-3-3 0,8 2 0,-4-1 0,4 2 0,-5 0 0,-7 1 0,-5 0 0,-6 4 0,6-4 0,3 1 0,8-3 0,-2 1 0,5-2 0,-11 2 0,7-3 0,-8 2 0,7-1 0,-7 2 0,5-3 0,-5 2 0,6-1 0,4 2 0,0-3 0,0 0 0,2 3 0,-5-3 0,5 3 0,-4 0 0,1-3 0,-2 6 0,-7-5 0,-2 5 0,-6-5 0,0 3 0,6-1 0,2-2 0,7 2 0,2-3 0,-2 0 0,6 0 0,-6 0 0,-4 4 0,4-3 0,-6 3 0,9-4 0,-10 4 0,5-3 0,-12 3 0,12-1 0,-2-3 0,7 6 0,0-6 0,2 6 0,-5-5 0,3 4 0,-4-1 0,-5 3 0,4-1 0,-5 2 0,0-1 0,7-3 0,-6 3 0,11-6 0,-5 1 0,6 1 0,-3-2 0,3 2 0,-3-1 0,-1 2 0,-2 2 0,-1 0 0,-6 2 0,5-5 0,-2 4 0,7-6 0,3 2 0,0-1 0,0-1 0,0 2 0,-3-1 0,2 2 0,-5 2 0,5-3 0,-2 3 0,0-3 0,5 4 0,-4-4 0,5 2 0,-4-1 0,1 2 0,0 0 0,0 3 0,-3-2 0,2 5 0,-5-5 0,6 1 0,-3-1 0,3-1 0,-1 0 0,1 0 0,0 0 0,-10 6 0,5-5 0,-5 5 0,4-6 0,5 0 0,-1-2 0,1 1 0,1-4 0,0 4 0,0-1 0,0-1 0,2 3 0,-1-6 0,1 6 0,-2 0 0,-3 1 0,2 5 0,-4-3 0,4 1 0,-2-1 0,3-3 0,0 0 0,2 0 0,-4 0 0,4 1 0,-5 1 0,0 2 0,2 2 0,-2-2 0,3 2 0,0-5 0,0 1 0,-1 1 0,4-2 0,-2 5 0,1-5 0,-2 4 0,3-1 0,-3 2 0,3 1 0,-1-4 0,1 3 0,1-2 0,-2 2 0,1 7 0,0-8 0,0 7 0,3-8 0,-3 0 0,3-1 0,-3-1 0,2-1 0,-1 2 0,-1 0 0,2 7 0,-1-2 0,2 5 0,0-6 0,0-1 0,0 0 0,0-2 0,0 2 0,0-5 0,0 1 0,0-1 0,0-1 0,0 0 0,2 0 0,-1 3 0,5 1 0,-6 2 0,6-2 0,-6 8 0,6-7 0,-3 8 0,4-7 0,-1 1 0,-3-1 0,3 1 0,-3-1 0,4 0 0,-1 1 0,0-1 0,0 0 0,1-2 0,-4-1 0,3-3 0,-3 0 0,1 0 0,1 3 0,-1-2 0,4 5 0,2-3 0,3 4 0,-1-4 0,-2 3 0,-1-8 0,-3 7 0,0-7 0,0 5 0,1-5 0,-4 1 0,3-4 0,-3 4 0,3-1 0,0-1 0,3 3 0,-2-6 0,2 6 0,-2-6 0,-1 3 0,0 0 0,0-2 0,10 5 0,-5-5 0,8 6 0,-6-6 0,-1 4 0,0-4 0,1 5 0,-1-6 0,1 6 0,-4-6 0,3 3 0,-2-3 0,2 3 0,1-2 0,6 1 0,1 2 0,1-3 0,-2 6 0,-7-6 0,1 2 0,6 1 0,-5-3 0,5 5 0,-9-5 0,1 2 0,6-3 0,-3 3 0,5-3 0,0 3 0,-5-3 0,5 0 0,-10 0 0,0 0 0,-2 3 0,2-3 0,-2 3 0,11-3 0,-7 0 0,8 0 0,-6 0 0,-4 0 0,3 0 0,-5 0 0,5 0 0,-5 3 0,2-2 0,0 1 0,0-2 0,4 0 0,6 0 0,-5 0 0,5 0 0,-7 0 0,1 0 0,-4 0 0,0 0 0,0 0 0,-2 0 0,5 0 0,-5 0 0,4 0 0,-1 0 0,3 0 0,-1 3 0,7-2 0,-5 1 0,5-2 0,0 0 0,-8 0 0,5 0 0,-7 3 0,-2-2 0,2 2 0,-3-3 0,0 0 0,1 0 0,2 0 0,-2 0 0,1 0 0,-1 0 0,-4 2 0,3-1 0,-3 2 0,6-3 0,-2 0 0,2 0 0,7 0 0,-5 0 0,8 0 0,-7 0 0,-2 3 0,2-3 0,-3 3 0,4 0 0,-1-3 0,1 6 0,-4-5 0,0 1 0,-2-2 0,-1 0 0,0 0 0,0 3 0,1-2 0,1 2 0,-1-3 0,12 0 0,-8 2 0,15-1 0,-12 2 0,11 1 0,-11-1 0,6 2 0,-1-2 0,-8-3 0,7 0 0,-8 0 0,0 0 0,-4 3 0,-1-3 0,-1 3 0,5-3 0,0 0 0,4 3 0,-1-2 0,7 5 0,-7-5 0,13 7 0,-17-7 0,10 6 0,-11-6 0,5 4 0,-5-4 0,2 2 0,-3-3 0,-2 3 0,4-3 0,-1 6 0,3-6 0,-2 6 0,-1-5 0,2 1 0,-2-2 0,4 0 0,-4 3 0,5-2 0,-5 2 0,2-3 0,-3 0 0,0 0 0,1 0 0,-1 0 0,3 0 0,-2 0 0,2 0 0,0 0 0,-2 0 0,4 0 0,-4 0 0,5 0 0,-5 0 0,5 2 0,-5-1 0,1 4 0,1-4 0,1 5 0,3-6 0,-4 6 0,3-6 0,-5 3 0,5 0 0,-6-2 0,6 1 0,-2 1 0,2-2 0,7 6 0,-5-6 0,5 5 0,0-5 0,-5 2 0,6-3 0,-11 3 0,0-3 0,-3 3 0,1-3 0,-1 0 0,0 0 0,0 3 0,3-3 0,-2 3 0,2-3 0,-3 0 0,1 0 0,2 0 0,0 0 0,1 0 0,-1 0 0,-3 0 0,0 0 0,1 0 0,-1 0 0,0 0 0,0 0 0,1 0 0,2 0 0,-3 0 0,3 0 0,0 0 0,1 0 0,0 0 0,-1 0 0,0 0 0,0 0 0,1-3 0,2 3 0,-3-3 0,1 3 0,2 0 0,4 0 0,-2 0 0,12 0 0,-12 0 0,12-4 0,-6 3 0,1-3 0,-2 4 0,-7 0 0,-2 0 0,2 0 0,-5 0 0,2 0 0,-3-3 0,3 2 0,-2-1 0,2 2 0,0 0 0,0 0 0,4 0 0,-1 0 0,-2 0 0,2-3 0,-6 2 0,6-4 0,-2 4 0,2-2 0,1 0 0,-1 3 0,-2-3 0,8-1 0,-9 3 0,6-3 0,-6 4 0,-2-3 0,2 2 0,-3-2 0,1 3 0,2-2 0,-2 1 0,4-2 0,-1 3 0,2 0 0,-2-3 0,2 3 0,-5-3 0,2 3 0,0-3 0,0 3 0,4-3 0,-1 0 0,0 2 0,1-1 0,-1-1 0,-2 2 0,-1-4 0,-3 4 0,0-2 0,1 0 0,2 3 0,7-7 0,-2 6 0,5-6 0,-7 6 0,1-4 0,-4 4 0,0-2 0,-2 3 0,-1-3 0,0 3 0,0-3 0,1 0 0,-1 3 0,0-3 0,0 3 0,3 0 0,-2-3 0,5 0 0,4-1 0,-2-1 0,12 0 0,-5 1 0,-1 0 0,-3 1 0,-6 2 0,-4-1 0,2-1 0,0 2 0,1-4 0,2 4 0,1-5 0,-1 3 0,0-3 0,-2 0 0,-1 2 0,-3 1 0,3 3 0,-2-2 0,5 1 0,-5-2 0,5 3 0,-3-3 0,4 3 0,-1-3 0,7 3 0,-5-3 0,12 2 0,-12-1 0,5-1 0,-7 2 0,-2-4 0,2 1 0,4-3 0,-2 3 0,5-3 0,-7 6 0,1-1 0,-3 2 0,-1 0 0,-3 0 0,0-3 0,0 2 0,3-2 0,8-1 0,-3 3 0,11-7 0,-4 3 0,0-3 0,-2 3 0,-7 0 0,-2 1 0,1 1 0,-4-3 0,5 6 0,-2-6 0,-1 5 0,3-4 0,-5 4 0,2-2 0,-3 3 0,0-2 0,1 1 0,2-5 0,0 6 0,10-7 0,2 6 0,0-6 0,-2 4 0,-7-1 0,-2 1 0,-1 3 0,-3-2 0,0 1 0,37-2 0,-5 3 0,20 0 0,-17 0 0,-14 0 0,-6 0 0,-2 0 0,0 0 0,-5 0 0,5 0 0,-7 0 0,-2 0 0,-1 0 0,-3 0 0,0 0 0,1-3 0,-1 3 0,3-3 0,0 0 0,4 2 0,6-1 0,-5-1 0,5 2 0,-9-2 0,-1 1 0,-3 1 0,0-5 0,0 6 0,3-6 0,-2 6 0,5-6 0,-2 3 0,-1-1 0,0-1 0,0 1 0,-2-2 0,2 0 0,0 2 0,-2-1 0,5 4 0,-5-5 0,2 6 0,-3-6 0,3 5 0,-2-4 0,5 1 0,-6-2 0,3 3 0,0-3 0,1 3 0,2-1 0,-2-1 0,-1 1 0,0 1 0,-5-3 0,5 6 0,-6-6 0,13-3 0,2 0 0,9-4 0,0 4 0,0 0 0,1 0 0,-8 1 0,-3 0 0,-8 2 0,0 3 0,-2-3 0,2 5 0,-3-4 0,23-9 0,-8 4 0,20-8 0,-20 8 0,-5 4 0,-4-2 0,-5 5 0,2-4 0,-3 4 0,0-3 0,0 6 0,1-6 0,2 3 0,-3-1 0,1-1 0,1 4 0,-4-5 0,5 6 0,-5-6 0,1 6 0,-1-6 0,5 3 0,-3-4 0,6 1 0,-5 0 0,2 0 0,0-1 0,1 1 0,2 0 0,1 0 0,-4-1 0,10 0 0,12-10 0,0 6 0,3-8 0,-15 10 0,-7 0 0,-2 6 0,-4-3 0,0 6 0,-3-6 0,3 3 0,1-1 0,-1-1 0,3 1 0,-2-2 0,2 0 0,-3 0 0,0-1 0,0 4 0,-2-3 0,1 6 0,-1-6 0,2 3 0,0-4 0,1 1 0,-1 0 0,0 0 0,-2-1 0,1 1 0,-1 0 0,2-3 0,0 2 0,0-5 0,0 5 0,1-1 0,-1 1 0,0 1 0,0-3 0,1 2 0,-1-2 0,0 3 0,0-3 0,3-1 0,-2 1 0,-1 0 0,0 0 0,-3 2 0,4-2 0,-1 3 0,-3-1 0,3 1 0,-3 0 0,4-3 0,-1 5 0,-3-5 0,3 6 0,-3-3 0,4-3 0,-1 2 0,0-5 0,0 5 0,-2-2 0,1 3 0,-4 0 0,4 2 0,-4-1 0,2 1 0,5-11 0,-3 3 0,4-7 0,-4 10 0,0-10 0,1 8 0,-1-8 0,1 9 0,-6-1 0,6 4 0,-5-5 0,4 5 0,-4-2 0,4 3 0,-4-3 0,2 2 0,-3-5 0,3 3 0,-3-4 0,3 1 0,0-1 0,-2 1 0,1 2 0,-2 1 0,0 0 0,0 2 0,0-2 0,3 3 0,-2 0 0,2-3 0,-3 2 0,2 1 0,-1-9 0,10 0 0,-9-6 0,9 2 0,-10 0 0,4 8 0,-4-8 0,2 12 0,-1-4 0,-1-6 0,2 6 0,-3-5 0,0 8 0,0 1 0,0-2 0,0 2 0,0 1 0,3-3 0,-3 2 0,3-2 0,-3 0 0,0 2 0,0-4 0,0 1 0,0-2 0,0-1 0,0 1 0,0-1 0,0-6 0,-3 5 0,3-5 0,-6 10 0,5-3 0,-1 5 0,-1-2 0,2 0 0,-1 2 0,2-5 0,-3 5 0,2-4 0,-4 1 0,4 0 0,-2 1 0,0 0 0,3 3 0,-3-6 0,0 2 0,3-2 0,-6-1 0,5 1 0,-1-1 0,-1 4 0,2 0 0,-2 0 0,1 2 0,1-2 0,-2 3 0,3 0 0,-2-1 0,-2 1 0,1-3 0,-3 2 0,3-2 0,-1 0 0,-1 2 0,4-2 0,-4 3 0,1-3 0,-2-1 0,0-2 0,2 2 0,-1 1 0,4 3 0,-4 3 0,1-6 0,-2 5 0,0-7 0,3 4 0,-3-2 0,3 2 0,-1 1 0,-1 0 0,1 0 0,-2-1 0,0 1 0,3-3 0,-6 2 0,5-2 0,-5 3 0,3 0 0,0-3 0,0 2 0,0-2 0,-1 3 0,1 0 0,0-1 0,0 1 0,-3 0 0,2 0 0,-5-1 0,6 4 0,-1-3 0,2 6 0,2-6 0,-6 3 0,-8-5 0,6 4 0,-7 0 0,14 2 0,-5 1 0,-3-6 0,-20 6 0,8-3 0,-8 1 0,22 2 0,1-4 0,3 4 0,-23-2 0,8-1 0,-20 3 0,20-3 0,5 4 0,7 0 0,3 0 0,-3 0 0,-7 0 0,-5 0 0,1 0 0,3 0 0,9 0 0,4 3 0,-4-2 0,1 4 0,-5-1 0,2-1 0,1 0 0,3-3 0,0 3 0,-3-3 0,-1 6 0,1-6 0,0 6 0,3-5 0,-1 1 0,4 1 0,-2-2 0,-2 4 0,-2-1 0,-4 2 0,1-3 0,2 3 0,2-6 0,1 3 0,4 0 0,-5 0 0,1 1 0,-6 1 0,1-4 0,0 4 0,2-4 0,1 5 0,3-6 0,0 6 0,0-5 0,0 4 0,-1-4 0,1 1 0,0-2 0,3 3 0,-3-2 0,-7 6 0,-5-2 0,1 0 0,-2 2 0,12-7 0,-2 6 0,-6-2 0,6 3 0,-6-2 0,11 0 0,-1-4 0,2 4 0,-27 2 0,19 0 0,-18 1 0,20-3 0,2-2 0,-2 1 0,0 1 0,2-4 0,-2 5 0,3-3 0,0 0 0,2 3 0,-1-5 0,1 1 0,1 1 0,-2-2 0,-8 6 0,4-4 0,-6 2 0,9-2 0,2-1 0,-1-1 0,-2 5 0,1-6 0,-3 3 0,5 0 0,-1-2 0,1 4 0,-11-4 0,6 4 0,-6-4 0,9 4 0,-3-4 0,2 2 0,1 0 0,0-3 0,5 6 0,-4-6 0,1 3 0,-4 3 0,1-5 0,-2 4 0,3-2 0,-1 1 0,1-1 0,3 3 0,-3-6 0,3 3 0,-1 0 0,2-3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E585F-B9C5-9743-8BE9-D09B92D948C8}" type="datetimeFigureOut">
              <a:rPr lang="en-KR" smtClean="0"/>
              <a:t>1/23/26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A9576-BE03-1049-8528-7659FB032D6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8367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A9576-BE03-1049-8528-7659FB032D67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3142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Relationship Id="rId1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9.jpg"/><Relationship Id="rId2" Type="http://schemas.openxmlformats.org/officeDocument/2006/relationships/image" Target="../media/image3.png"/><Relationship Id="rId16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7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Relationship Id="rId14" Type="http://schemas.openxmlformats.org/officeDocument/2006/relationships/image" Target="../media/image16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computer&#10;&#10;Description automatically generated">
            <a:extLst>
              <a:ext uri="{FF2B5EF4-FFF2-40B4-BE49-F238E27FC236}">
                <a16:creationId xmlns:a16="http://schemas.microsoft.com/office/drawing/2014/main" id="{CD9D36B4-3791-5518-9302-5B9AACAC27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519" r="2027" b="22283"/>
          <a:stretch/>
        </p:blipFill>
        <p:spPr>
          <a:xfrm>
            <a:off x="4602752" y="0"/>
            <a:ext cx="7586198" cy="68579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3F8CD2-FF7C-0DE3-DFE1-BAA85C7A0AA9}"/>
              </a:ext>
            </a:extLst>
          </p:cNvPr>
          <p:cNvSpPr txBox="1">
            <a:spLocks/>
          </p:cNvSpPr>
          <p:nvPr userDrawn="1"/>
        </p:nvSpPr>
        <p:spPr>
          <a:xfrm>
            <a:off x="6727903" y="5180496"/>
            <a:ext cx="5461050" cy="868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Brain Imaging &amp; Network Modeling Lab</a:t>
            </a:r>
          </a:p>
          <a:p>
            <a:pPr algn="r">
              <a:lnSpc>
                <a:spcPct val="100000"/>
              </a:lnSpc>
            </a:pPr>
            <a:r>
              <a:rPr lang="en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Global Biomedical Engineering</a:t>
            </a:r>
          </a:p>
          <a:p>
            <a:pPr algn="r">
              <a:lnSpc>
                <a:spcPct val="100000"/>
              </a:lnSpc>
            </a:pPr>
            <a:r>
              <a:rPr lang="en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for Neuroscience Imaging Research, IBS</a:t>
            </a:r>
          </a:p>
          <a:p>
            <a:pPr algn="r">
              <a:lnSpc>
                <a:spcPct val="100000"/>
              </a:lnSpc>
            </a:pPr>
            <a:r>
              <a:rPr lang="en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Sungkyunkwan University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A6F11-C6DF-118E-207A-6D6F0770C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-165" t="1929" r="84968" b="-1929"/>
          <a:stretch/>
        </p:blipFill>
        <p:spPr>
          <a:xfrm>
            <a:off x="9229922" y="3953125"/>
            <a:ext cx="917598" cy="906406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49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2BA53-D219-0C34-E51B-A3377FEE8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29361" t="3803" r="55442" b="-3803"/>
          <a:stretch/>
        </p:blipFill>
        <p:spPr>
          <a:xfrm>
            <a:off x="10541701" y="3953125"/>
            <a:ext cx="917598" cy="906406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49000" dist="5000" dir="5400000" sy="-100000" algn="bl" rotWithShape="0"/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F131B6B-CC15-697B-80A3-03CB49C54C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9679" y="4717365"/>
            <a:ext cx="6638544" cy="600425"/>
          </a:xfrm>
          <a:prstGeom prst="rect">
            <a:avLst/>
          </a:prstGeom>
          <a:ln>
            <a:noFill/>
          </a:ln>
        </p:spPr>
        <p:txBody>
          <a:bodyPr lIns="0" anchor="b" anchorCtr="0">
            <a:noAutofit/>
          </a:bodyPr>
          <a:lstStyle>
            <a:lvl1pPr algn="l">
              <a:lnSpc>
                <a:spcPts val="5800"/>
              </a:lnSpc>
              <a:defRPr sz="3200" b="1" i="0" cap="small" baseline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r>
              <a:rPr lang="ko-KR" altLang="en-US" dirty="0"/>
              <a:t> </a:t>
            </a:r>
            <a:r>
              <a:rPr lang="en-US" dirty="0"/>
              <a:t>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99FA62E-D8A6-2CB2-1BA7-626F48266D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679" y="5361928"/>
            <a:ext cx="6638544" cy="49961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1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D5BA3BB-9126-F24D-9D9F-E8128C71F1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8861" y="6275820"/>
            <a:ext cx="3420091" cy="318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34E8296-6D98-60E3-1AA6-48E87A9DCB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860" y="6584135"/>
            <a:ext cx="3420091" cy="318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(Presenter email)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9DF465B-CFB2-7104-9DC5-9D19ECBBA8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859" y="0"/>
            <a:ext cx="3420091" cy="318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session name</a:t>
            </a:r>
          </a:p>
        </p:txBody>
      </p:sp>
    </p:spTree>
    <p:extLst>
      <p:ext uri="{BB962C8B-B14F-4D97-AF65-F5344CB8AC3E}">
        <p14:creationId xmlns:p14="http://schemas.microsoft.com/office/powerpoint/2010/main" val="412449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581FFC-B56C-2390-603F-4CB1E0884FD5}"/>
              </a:ext>
            </a:extLst>
          </p:cNvPr>
          <p:cNvSpPr/>
          <p:nvPr userDrawn="1"/>
        </p:nvSpPr>
        <p:spPr>
          <a:xfrm>
            <a:off x="0" y="0"/>
            <a:ext cx="12192000" cy="51435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410F0-84F1-294B-B9A2-F072085C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94" y="3020"/>
            <a:ext cx="12034405" cy="51435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F1E4-AF10-0644-920D-EE5F198C2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95" y="690994"/>
            <a:ext cx="11833514" cy="57773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7DB78-591C-D6D9-8D2A-BA40B2F4E4CC}"/>
              </a:ext>
            </a:extLst>
          </p:cNvPr>
          <p:cNvSpPr txBox="1"/>
          <p:nvPr userDrawn="1"/>
        </p:nvSpPr>
        <p:spPr>
          <a:xfrm>
            <a:off x="11445586" y="6421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FA658-6D07-0554-133D-CDD806BF98D0}"/>
              </a:ext>
            </a:extLst>
          </p:cNvPr>
          <p:cNvSpPr/>
          <p:nvPr userDrawn="1"/>
        </p:nvSpPr>
        <p:spPr>
          <a:xfrm>
            <a:off x="0" y="6624202"/>
            <a:ext cx="12192000" cy="2333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C78FBA5B-7BD3-8F86-22B5-EF82CCD9B9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-1412" y="6630645"/>
            <a:ext cx="6096000" cy="22453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900" b="1"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6AEA3868-8E32-9FC5-D933-D74D5881664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094588" y="6627822"/>
            <a:ext cx="6055023" cy="23017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900" b="1"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6766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7F46A-70D7-E0E6-4A6E-DD292A55CB77}"/>
              </a:ext>
            </a:extLst>
          </p:cNvPr>
          <p:cNvSpPr txBox="1"/>
          <p:nvPr userDrawn="1"/>
        </p:nvSpPr>
        <p:spPr>
          <a:xfrm>
            <a:off x="2089214" y="4511615"/>
            <a:ext cx="2468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Child Mind Institute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Center for the 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Developing Brain</a:t>
            </a:r>
            <a:endParaRPr lang="en-US" sz="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Michael P. Milham</a:t>
            </a:r>
          </a:p>
          <a:p>
            <a:pPr lvl="0" algn="ctr" defTabSz="457200"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 Xu</a:t>
            </a:r>
          </a:p>
          <a:p>
            <a:pPr lvl="0" algn="ctr" defTabSz="457200"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Nikolaidis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Autism </a:t>
            </a:r>
            <a:r>
              <a:rPr lang="en-US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</a:p>
          <a:p>
            <a:pPr algn="ctr" defTabSz="457200"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Adriana Di Martino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58B4D-6E73-8A5F-E8D3-0D4D6F5D6106}"/>
              </a:ext>
            </a:extLst>
          </p:cNvPr>
          <p:cNvSpPr txBox="1"/>
          <p:nvPr userDrawn="1"/>
        </p:nvSpPr>
        <p:spPr>
          <a:xfrm>
            <a:off x="4049806" y="4523175"/>
            <a:ext cx="31597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Montreal Neurological Institute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Multimodal Imaging and Connectome Analysis lab (McGill)</a:t>
            </a: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Boris C. Bernhardt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Neuroimaging of Epilepsy Laboratory </a:t>
            </a: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(McGill)</a:t>
            </a:r>
            <a:endParaRPr lang="en-US" sz="11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Andrea and Neda Ber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nasconi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Pediatrics (GWU)</a:t>
            </a:r>
          </a:p>
          <a:p>
            <a:pPr lvl="0" algn="ctr" defTabSz="457200"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Leigh Septa 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ED17D-2D37-87C4-4CFD-988EA0066ECB}"/>
              </a:ext>
            </a:extLst>
          </p:cNvPr>
          <p:cNvSpPr txBox="1"/>
          <p:nvPr userDrawn="1"/>
        </p:nvSpPr>
        <p:spPr>
          <a:xfrm>
            <a:off x="2718278" y="342207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Collaborators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CAFB7-682B-349F-272F-CBEB6F6C5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803"/>
          <a:stretch/>
        </p:blipFill>
        <p:spPr>
          <a:xfrm>
            <a:off x="268223" y="259383"/>
            <a:ext cx="917598" cy="906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F7D055-4EFE-BA85-B682-1024C2257FCD}"/>
              </a:ext>
            </a:extLst>
          </p:cNvPr>
          <p:cNvSpPr txBox="1"/>
          <p:nvPr userDrawn="1"/>
        </p:nvSpPr>
        <p:spPr>
          <a:xfrm>
            <a:off x="3433550" y="387392"/>
            <a:ext cx="771770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Computational Brain Imaging and Network Modeling Lab</a:t>
            </a:r>
          </a:p>
          <a:p>
            <a:pPr algn="ctr" defTabSz="457200">
              <a:defRPr/>
            </a:pPr>
            <a:endParaRPr kumimoji="0" lang="en-US" sz="30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Hanbyul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Cho,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Shinwon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Park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Younghyun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Oh,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Jungmin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Sunghyung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Hong,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Hyunhoi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Yejin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Hyewon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Kang,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Yebin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Park,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Sohyun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Kwon,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Myeonggyo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Jeong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Wookyung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Jongeun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(Prof. Park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Hyunjin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3A2687-E2E3-0253-4E0C-73B5D8868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46" t="6521" r="25575" b="-6521"/>
          <a:stretch/>
        </p:blipFill>
        <p:spPr>
          <a:xfrm>
            <a:off x="2322734" y="281114"/>
            <a:ext cx="1231523" cy="98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6E832D-EC95-E9CC-A182-2AC7B9CF3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803" t="7097" r="55000" b="-7097"/>
          <a:stretch/>
        </p:blipFill>
        <p:spPr>
          <a:xfrm>
            <a:off x="1379797" y="281284"/>
            <a:ext cx="955848" cy="9441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695CA9-E19F-9B06-11E3-370D53774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803" t="7097" r="55000" b="-7097"/>
          <a:stretch/>
        </p:blipFill>
        <p:spPr>
          <a:xfrm>
            <a:off x="8565562" y="4003157"/>
            <a:ext cx="1018227" cy="10058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DE5F76-0649-215A-24C7-39E2A2F208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5728" y="4104354"/>
            <a:ext cx="814521" cy="81452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00C2BC4-366A-A5CF-E7E1-C8BFE9FB28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9931" y="3991644"/>
            <a:ext cx="1643885" cy="474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2ED296-EEBC-BC4E-2B0E-832B1D4EBE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78651" y="3915402"/>
            <a:ext cx="1041971" cy="74039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838CDDB-569B-EE73-003E-AF8663B62FF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7129" y="4057506"/>
            <a:ext cx="683029" cy="366812"/>
          </a:xfrm>
          <a:prstGeom prst="rect">
            <a:avLst/>
          </a:prstGeom>
        </p:spPr>
      </p:pic>
      <p:pic>
        <p:nvPicPr>
          <p:cNvPr id="28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B5E3B4-39EF-88E3-6EEB-212A1848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6" t="14381" r="19601" b="9803"/>
          <a:stretch/>
        </p:blipFill>
        <p:spPr>
          <a:xfrm>
            <a:off x="7613547" y="5022565"/>
            <a:ext cx="1995203" cy="642066"/>
          </a:xfrm>
          <a:prstGeom prst="rect">
            <a:avLst/>
          </a:prstGeom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18D4B825-11DC-14BF-7F1F-C26D50D5A4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t="35467" r="34630" b="46885"/>
          <a:stretch/>
        </p:blipFill>
        <p:spPr bwMode="auto">
          <a:xfrm>
            <a:off x="424650" y="5243111"/>
            <a:ext cx="1460383" cy="2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E9E5A9-48CC-6209-B7FF-AC0B4AEB0927}"/>
              </a:ext>
            </a:extLst>
          </p:cNvPr>
          <p:cNvSpPr txBox="1"/>
          <p:nvPr userDrawn="1"/>
        </p:nvSpPr>
        <p:spPr>
          <a:xfrm>
            <a:off x="130460" y="5490761"/>
            <a:ext cx="20780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Department of Neurology</a:t>
            </a:r>
            <a:endParaRPr kumimoji="0" lang="en-US" sz="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Youngmin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Sohn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76C6FF-38AD-10C1-734C-F1735D802843}"/>
              </a:ext>
            </a:extLst>
          </p:cNvPr>
          <p:cNvSpPr txBox="1"/>
          <p:nvPr userDrawn="1"/>
        </p:nvSpPr>
        <p:spPr>
          <a:xfrm>
            <a:off x="159528" y="6348326"/>
            <a:ext cx="20780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Department of Neurology</a:t>
            </a:r>
            <a:endParaRPr kumimoji="0" lang="en-US" sz="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Yongseo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Koo</a:t>
            </a:r>
          </a:p>
        </p:txBody>
      </p:sp>
      <p:pic>
        <p:nvPicPr>
          <p:cNvPr id="35" name="Picture 12" descr="iF Design - Asan Medical center">
            <a:extLst>
              <a:ext uri="{FF2B5EF4-FFF2-40B4-BE49-F238E27FC236}">
                <a16:creationId xmlns:a16="http://schemas.microsoft.com/office/drawing/2014/main" id="{6A4A2EC6-939A-D191-A44C-96C2AAD0B2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7" y="6037585"/>
            <a:ext cx="1116744" cy="3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 descr="Children's National Hospital - Home | Facebook">
            <a:extLst>
              <a:ext uri="{FF2B5EF4-FFF2-40B4-BE49-F238E27FC236}">
                <a16:creationId xmlns:a16="http://schemas.microsoft.com/office/drawing/2014/main" id="{E44AF8FD-CBF3-E9F5-14BF-C6911F9B63D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2" t="15988" r="13625" b="15118"/>
          <a:stretch/>
        </p:blipFill>
        <p:spPr bwMode="auto">
          <a:xfrm>
            <a:off x="6199445" y="3958639"/>
            <a:ext cx="567369" cy="5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6BF7B96C-E034-6BEE-4C89-BE3D4F5FE021}"/>
              </a:ext>
            </a:extLst>
          </p:cNvPr>
          <p:cNvSpPr/>
          <p:nvPr userDrawn="1"/>
        </p:nvSpPr>
        <p:spPr>
          <a:xfrm rot="5400000">
            <a:off x="3393100" y="648033"/>
            <a:ext cx="184039" cy="6433790"/>
          </a:xfrm>
          <a:prstGeom prst="leftBrace">
            <a:avLst>
              <a:gd name="adj1" fmla="val 298628"/>
              <a:gd name="adj2" fmla="val 49923"/>
            </a:avLst>
          </a:prstGeom>
          <a:noFill/>
          <a:ln>
            <a:solidFill>
              <a:schemeClr val="bg1">
                <a:lumMod val="6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A685D8-9F05-4B4C-9D28-D4E93397DE8E}"/>
              </a:ext>
            </a:extLst>
          </p:cNvPr>
          <p:cNvSpPr txBox="1"/>
          <p:nvPr userDrawn="1"/>
        </p:nvSpPr>
        <p:spPr>
          <a:xfrm>
            <a:off x="8122729" y="342207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F46F38-4C24-F11A-770D-EBD43D5DC69E}"/>
              </a:ext>
            </a:extLst>
          </p:cNvPr>
          <p:cNvSpPr txBox="1"/>
          <p:nvPr userDrawn="1"/>
        </p:nvSpPr>
        <p:spPr>
          <a:xfrm>
            <a:off x="10259865" y="5047729"/>
            <a:ext cx="1718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800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</a:p>
          <a:p>
            <a:pPr algn="ctr"/>
            <a:r>
              <a:rPr lang="en-KR" sz="1800" dirty="0">
                <a:latin typeface="Arial" panose="020B0604020202020204" pitchFamily="34" charset="0"/>
                <a:cs typeface="Arial" panose="020B0604020202020204" pitchFamily="34" charset="0"/>
              </a:rPr>
              <a:t>for attention!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505BA8B1-7236-7F88-995F-596D7B58C8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5" y="3853311"/>
            <a:ext cx="1800728" cy="63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31FE891-F2E7-2F78-FC31-CAB25081C42A}"/>
              </a:ext>
            </a:extLst>
          </p:cNvPr>
          <p:cNvSpPr txBox="1"/>
          <p:nvPr userDrawn="1"/>
        </p:nvSpPr>
        <p:spPr>
          <a:xfrm>
            <a:off x="499494" y="4414887"/>
            <a:ext cx="1413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Choongwan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Woo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Wonmok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Shim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Sengbeom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Picture 11" descr="A group of people sitting in front of a building&#10;&#10;Description automatically generated">
            <a:extLst>
              <a:ext uri="{FF2B5EF4-FFF2-40B4-BE49-F238E27FC236}">
                <a16:creationId xmlns:a16="http://schemas.microsoft.com/office/drawing/2014/main" id="{24B639EF-B793-B3F2-FB30-7CACF66E20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1268" t="59439" r="2212" b="15283"/>
          <a:stretch/>
        </p:blipFill>
        <p:spPr>
          <a:xfrm>
            <a:off x="268223" y="1277159"/>
            <a:ext cx="11628026" cy="2030126"/>
          </a:xfrm>
          <a:prstGeom prst="rect">
            <a:avLst/>
          </a:prstGeom>
        </p:spPr>
      </p:pic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C50C6962-940F-3344-E49C-3067BBD66F5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474646" y="6006443"/>
            <a:ext cx="2181832" cy="717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D3F943-EDFA-608B-7F2B-761007E6BE6D}"/>
              </a:ext>
            </a:extLst>
          </p:cNvPr>
          <p:cNvSpPr txBox="1"/>
          <p:nvPr userDrawn="1"/>
        </p:nvSpPr>
        <p:spPr>
          <a:xfrm>
            <a:off x="7736380" y="5639468"/>
            <a:ext cx="1718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우수 신진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기초연구실</a:t>
            </a:r>
            <a:endParaRPr lang="en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25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7F46A-70D7-E0E6-4A6E-DD292A55CB77}"/>
              </a:ext>
            </a:extLst>
          </p:cNvPr>
          <p:cNvSpPr txBox="1"/>
          <p:nvPr userDrawn="1"/>
        </p:nvSpPr>
        <p:spPr>
          <a:xfrm>
            <a:off x="2089214" y="4511615"/>
            <a:ext cx="2468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Child Mind Institute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Center for the 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Developing Brain</a:t>
            </a:r>
            <a:endParaRPr lang="en-US" sz="7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Michael P. Milham</a:t>
            </a:r>
          </a:p>
          <a:p>
            <a:pPr lvl="0" algn="ctr" defTabSz="457200"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 Xu</a:t>
            </a:r>
          </a:p>
          <a:p>
            <a:pPr lvl="0" algn="ctr" defTabSz="457200"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Nikolaidis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Autism </a:t>
            </a:r>
            <a:r>
              <a:rPr lang="en-US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</a:p>
          <a:p>
            <a:pPr algn="ctr" defTabSz="457200"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Adriana Di Martino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58B4D-6E73-8A5F-E8D3-0D4D6F5D6106}"/>
              </a:ext>
            </a:extLst>
          </p:cNvPr>
          <p:cNvSpPr txBox="1"/>
          <p:nvPr userDrawn="1"/>
        </p:nvSpPr>
        <p:spPr>
          <a:xfrm>
            <a:off x="4049806" y="4523175"/>
            <a:ext cx="31597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Montreal Neurological Institute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Multimodal Imaging and Connectome Analysis lab (McGill)</a:t>
            </a: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Boris C. Bernhardt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Neuroimaging of Epilepsy Laboratory </a:t>
            </a: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(McGill)</a:t>
            </a:r>
            <a:endParaRPr lang="en-US" sz="11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Andrea and Neda Ber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nasconi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Pediatrics (GWU)</a:t>
            </a:r>
          </a:p>
          <a:p>
            <a:pPr lvl="0" algn="ctr" defTabSz="457200"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Leigh Septa 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ED17D-2D37-87C4-4CFD-988EA0066ECB}"/>
              </a:ext>
            </a:extLst>
          </p:cNvPr>
          <p:cNvSpPr txBox="1"/>
          <p:nvPr userDrawn="1"/>
        </p:nvSpPr>
        <p:spPr>
          <a:xfrm>
            <a:off x="2718278" y="342207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Collaborators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CAFB7-682B-349F-272F-CBEB6F6C5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803"/>
          <a:stretch/>
        </p:blipFill>
        <p:spPr>
          <a:xfrm>
            <a:off x="268223" y="259383"/>
            <a:ext cx="917598" cy="906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F7D055-4EFE-BA85-B682-1024C2257FCD}"/>
              </a:ext>
            </a:extLst>
          </p:cNvPr>
          <p:cNvSpPr txBox="1"/>
          <p:nvPr userDrawn="1"/>
        </p:nvSpPr>
        <p:spPr>
          <a:xfrm>
            <a:off x="3433550" y="387392"/>
            <a:ext cx="771770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Computational Brain Imaging and Network Modeling Lab</a:t>
            </a:r>
          </a:p>
          <a:p>
            <a:pPr algn="ctr" defTabSz="457200">
              <a:defRPr/>
            </a:pPr>
            <a:endParaRPr kumimoji="0" lang="en-US" sz="30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Hanbyul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Cho,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Shinwon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Park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Younghyun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Oh,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Jungmin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Sunghyung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Hong,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Hyunhoi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Yejin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Hyewon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Kang,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Yebin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Park,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Sohyun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Kwon,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Myeonggyo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Jeong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Wookyung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Jongeun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Lee (Prof. Park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Hyunjin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3A2687-E2E3-0253-4E0C-73B5D8868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46" t="6521" r="25575" b="-6521"/>
          <a:stretch/>
        </p:blipFill>
        <p:spPr>
          <a:xfrm>
            <a:off x="2322734" y="281114"/>
            <a:ext cx="1231523" cy="989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6E832D-EC95-E9CC-A182-2AC7B9CF3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803" t="7097" r="55000" b="-7097"/>
          <a:stretch/>
        </p:blipFill>
        <p:spPr>
          <a:xfrm>
            <a:off x="1379797" y="281284"/>
            <a:ext cx="955848" cy="9441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695CA9-E19F-9B06-11E3-370D53774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803" t="7097" r="55000" b="-7097"/>
          <a:stretch/>
        </p:blipFill>
        <p:spPr>
          <a:xfrm>
            <a:off x="8565562" y="4003157"/>
            <a:ext cx="1018227" cy="10058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DE5F76-0649-215A-24C7-39E2A2F208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5728" y="4104354"/>
            <a:ext cx="814521" cy="81452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00C2BC4-366A-A5CF-E7E1-C8BFE9FB28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9931" y="3991644"/>
            <a:ext cx="1643885" cy="474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2ED296-EEBC-BC4E-2B0E-832B1D4EBE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78651" y="3915402"/>
            <a:ext cx="1041971" cy="74039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838CDDB-569B-EE73-003E-AF8663B62FF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7129" y="4057506"/>
            <a:ext cx="683029" cy="366812"/>
          </a:xfrm>
          <a:prstGeom prst="rect">
            <a:avLst/>
          </a:prstGeom>
        </p:spPr>
      </p:pic>
      <p:pic>
        <p:nvPicPr>
          <p:cNvPr id="28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B5E3B4-39EF-88E3-6EEB-212A1848F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6" t="14381" r="19601" b="9803"/>
          <a:stretch/>
        </p:blipFill>
        <p:spPr>
          <a:xfrm>
            <a:off x="7613547" y="5022565"/>
            <a:ext cx="1995203" cy="642066"/>
          </a:xfrm>
          <a:prstGeom prst="rect">
            <a:avLst/>
          </a:prstGeom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18D4B825-11DC-14BF-7F1F-C26D50D5A4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t="35467" r="34630" b="46885"/>
          <a:stretch/>
        </p:blipFill>
        <p:spPr bwMode="auto">
          <a:xfrm>
            <a:off x="424650" y="5243111"/>
            <a:ext cx="1460383" cy="2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E9E5A9-48CC-6209-B7FF-AC0B4AEB0927}"/>
              </a:ext>
            </a:extLst>
          </p:cNvPr>
          <p:cNvSpPr txBox="1"/>
          <p:nvPr userDrawn="1"/>
        </p:nvSpPr>
        <p:spPr>
          <a:xfrm>
            <a:off x="130460" y="5490761"/>
            <a:ext cx="20780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Department of Neurology</a:t>
            </a:r>
            <a:endParaRPr kumimoji="0" lang="en-US" sz="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Youngmin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Sohn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76C6FF-38AD-10C1-734C-F1735D802843}"/>
              </a:ext>
            </a:extLst>
          </p:cNvPr>
          <p:cNvSpPr txBox="1"/>
          <p:nvPr userDrawn="1"/>
        </p:nvSpPr>
        <p:spPr>
          <a:xfrm>
            <a:off x="159528" y="6348326"/>
            <a:ext cx="20780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Department of Neurology</a:t>
            </a:r>
            <a:endParaRPr kumimoji="0" lang="en-US" sz="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Yongseo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Koo</a:t>
            </a:r>
          </a:p>
        </p:txBody>
      </p:sp>
      <p:pic>
        <p:nvPicPr>
          <p:cNvPr id="35" name="Picture 12" descr="iF Design - Asan Medical center">
            <a:extLst>
              <a:ext uri="{FF2B5EF4-FFF2-40B4-BE49-F238E27FC236}">
                <a16:creationId xmlns:a16="http://schemas.microsoft.com/office/drawing/2014/main" id="{6A4A2EC6-939A-D191-A44C-96C2AAD0B2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7" y="6037585"/>
            <a:ext cx="1116744" cy="3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 descr="Children's National Hospital - Home | Facebook">
            <a:extLst>
              <a:ext uri="{FF2B5EF4-FFF2-40B4-BE49-F238E27FC236}">
                <a16:creationId xmlns:a16="http://schemas.microsoft.com/office/drawing/2014/main" id="{E44AF8FD-CBF3-E9F5-14BF-C6911F9B63D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2" t="15988" r="13625" b="15118"/>
          <a:stretch/>
        </p:blipFill>
        <p:spPr bwMode="auto">
          <a:xfrm>
            <a:off x="6199445" y="3958639"/>
            <a:ext cx="567369" cy="5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6BF7B96C-E034-6BEE-4C89-BE3D4F5FE021}"/>
              </a:ext>
            </a:extLst>
          </p:cNvPr>
          <p:cNvSpPr/>
          <p:nvPr userDrawn="1"/>
        </p:nvSpPr>
        <p:spPr>
          <a:xfrm rot="5400000">
            <a:off x="3393100" y="648033"/>
            <a:ext cx="184039" cy="6433790"/>
          </a:xfrm>
          <a:prstGeom prst="leftBrace">
            <a:avLst>
              <a:gd name="adj1" fmla="val 298628"/>
              <a:gd name="adj2" fmla="val 49923"/>
            </a:avLst>
          </a:prstGeom>
          <a:noFill/>
          <a:ln>
            <a:solidFill>
              <a:schemeClr val="bg1">
                <a:lumMod val="6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A685D8-9F05-4B4C-9D28-D4E93397DE8E}"/>
              </a:ext>
            </a:extLst>
          </p:cNvPr>
          <p:cNvSpPr txBox="1"/>
          <p:nvPr userDrawn="1"/>
        </p:nvSpPr>
        <p:spPr>
          <a:xfrm>
            <a:off x="8122729" y="342207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F46F38-4C24-F11A-770D-EBD43D5DC69E}"/>
              </a:ext>
            </a:extLst>
          </p:cNvPr>
          <p:cNvSpPr txBox="1"/>
          <p:nvPr userDrawn="1"/>
        </p:nvSpPr>
        <p:spPr>
          <a:xfrm>
            <a:off x="10259865" y="5047729"/>
            <a:ext cx="1718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800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</a:p>
          <a:p>
            <a:pPr algn="ctr"/>
            <a:r>
              <a:rPr lang="en-KR" sz="1800" dirty="0">
                <a:latin typeface="Arial" panose="020B0604020202020204" pitchFamily="34" charset="0"/>
                <a:cs typeface="Arial" panose="020B0604020202020204" pitchFamily="34" charset="0"/>
              </a:rPr>
              <a:t>for attention!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505BA8B1-7236-7F88-995F-596D7B58C8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5" y="3853311"/>
            <a:ext cx="1800728" cy="63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31FE891-F2E7-2F78-FC31-CAB25081C42A}"/>
              </a:ext>
            </a:extLst>
          </p:cNvPr>
          <p:cNvSpPr txBox="1"/>
          <p:nvPr userDrawn="1"/>
        </p:nvSpPr>
        <p:spPr>
          <a:xfrm>
            <a:off x="499494" y="4414887"/>
            <a:ext cx="1413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Choongwan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Woo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Wonmok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Shim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Sengbeom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C50C6962-940F-3344-E49C-3067BBD66F5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474646" y="6006443"/>
            <a:ext cx="2181832" cy="717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D3F943-EDFA-608B-7F2B-761007E6BE6D}"/>
              </a:ext>
            </a:extLst>
          </p:cNvPr>
          <p:cNvSpPr txBox="1"/>
          <p:nvPr userDrawn="1"/>
        </p:nvSpPr>
        <p:spPr>
          <a:xfrm>
            <a:off x="7736380" y="5639468"/>
            <a:ext cx="1718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우수 신진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기초연구실</a:t>
            </a:r>
            <a:endParaRPr lang="en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90CD910-3E92-47D5-0D11-E2E09851F94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 t="48272" r="3307"/>
          <a:stretch>
            <a:fillRect/>
          </a:stretch>
        </p:blipFill>
        <p:spPr>
          <a:xfrm>
            <a:off x="418622" y="1271019"/>
            <a:ext cx="4138837" cy="2066508"/>
          </a:xfrm>
          <a:prstGeom prst="rect">
            <a:avLst/>
          </a:prstGeom>
        </p:spPr>
      </p:pic>
      <p:pic>
        <p:nvPicPr>
          <p:cNvPr id="13" name="Picture 12" descr="A group of people posing for a photo in front of a building&#10;&#10;AI-generated content may be incorrect.">
            <a:extLst>
              <a:ext uri="{FF2B5EF4-FFF2-40B4-BE49-F238E27FC236}">
                <a16:creationId xmlns:a16="http://schemas.microsoft.com/office/drawing/2014/main" id="{1A56F93C-FA4A-3B2C-9816-966DAB46E0F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 l="13023" t="38201" r="18736" b="17896"/>
          <a:stretch>
            <a:fillRect/>
          </a:stretch>
        </p:blipFill>
        <p:spPr>
          <a:xfrm>
            <a:off x="7547284" y="1280664"/>
            <a:ext cx="4280378" cy="2065330"/>
          </a:xfrm>
          <a:prstGeom prst="rect">
            <a:avLst/>
          </a:prstGeom>
        </p:spPr>
      </p:pic>
      <p:pic>
        <p:nvPicPr>
          <p:cNvPr id="17" name="Picture 16" descr="A group of people sitting on a blanket in a park&#10;&#10;AI-generated content may be incorrect.">
            <a:extLst>
              <a:ext uri="{FF2B5EF4-FFF2-40B4-BE49-F238E27FC236}">
                <a16:creationId xmlns:a16="http://schemas.microsoft.com/office/drawing/2014/main" id="{7EA75B5C-933C-49CB-838B-D6E6710F765B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 t="31912" r="11252" b="7061"/>
          <a:stretch>
            <a:fillRect/>
          </a:stretch>
        </p:blipFill>
        <p:spPr>
          <a:xfrm>
            <a:off x="4557459" y="1277730"/>
            <a:ext cx="4004733" cy="2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computer&#10;&#10;Description automatically generated">
            <a:extLst>
              <a:ext uri="{FF2B5EF4-FFF2-40B4-BE49-F238E27FC236}">
                <a16:creationId xmlns:a16="http://schemas.microsoft.com/office/drawing/2014/main" id="{CD9D36B4-3791-5518-9302-5B9AACAC27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519" r="2027" b="22283"/>
          <a:stretch/>
        </p:blipFill>
        <p:spPr>
          <a:xfrm>
            <a:off x="4602752" y="0"/>
            <a:ext cx="7586198" cy="68579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3F8CD2-FF7C-0DE3-DFE1-BAA85C7A0AA9}"/>
              </a:ext>
            </a:extLst>
          </p:cNvPr>
          <p:cNvSpPr txBox="1">
            <a:spLocks/>
          </p:cNvSpPr>
          <p:nvPr userDrawn="1"/>
        </p:nvSpPr>
        <p:spPr>
          <a:xfrm>
            <a:off x="6727903" y="5180496"/>
            <a:ext cx="5461050" cy="868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Brain Imaging &amp; Network Modeling Lab</a:t>
            </a:r>
          </a:p>
          <a:p>
            <a:pPr algn="r">
              <a:lnSpc>
                <a:spcPct val="100000"/>
              </a:lnSpc>
            </a:pPr>
            <a:r>
              <a:rPr lang="en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Global Biomedical Engineering</a:t>
            </a:r>
          </a:p>
          <a:p>
            <a:pPr algn="r">
              <a:lnSpc>
                <a:spcPct val="100000"/>
              </a:lnSpc>
            </a:pPr>
            <a:r>
              <a:rPr lang="en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for Neuroscience Imaging Research, IBS</a:t>
            </a:r>
          </a:p>
          <a:p>
            <a:pPr algn="r">
              <a:lnSpc>
                <a:spcPct val="100000"/>
              </a:lnSpc>
            </a:pPr>
            <a:r>
              <a:rPr lang="en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SungKyunKwan University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A6F11-C6DF-118E-207A-6D6F0770C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-165" t="1929" r="84968" b="-1929"/>
          <a:stretch/>
        </p:blipFill>
        <p:spPr>
          <a:xfrm>
            <a:off x="9229922" y="3953125"/>
            <a:ext cx="917598" cy="906406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49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2BA53-D219-0C34-E51B-A3377FEE8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29361" t="3803" r="55442" b="-3803"/>
          <a:stretch/>
        </p:blipFill>
        <p:spPr>
          <a:xfrm>
            <a:off x="10541701" y="3953125"/>
            <a:ext cx="917598" cy="906406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49000" dist="5000" dir="5400000" sy="-100000" algn="bl" rotWithShape="0"/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F131B6B-CC15-697B-80A3-03CB49C54C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9679" y="4717365"/>
            <a:ext cx="6638544" cy="600425"/>
          </a:xfrm>
          <a:prstGeom prst="rect">
            <a:avLst/>
          </a:prstGeom>
          <a:ln>
            <a:noFill/>
          </a:ln>
        </p:spPr>
        <p:txBody>
          <a:bodyPr lIns="0" anchor="b" anchorCtr="0">
            <a:noAutofit/>
          </a:bodyPr>
          <a:lstStyle>
            <a:lvl1pPr algn="l">
              <a:lnSpc>
                <a:spcPts val="5800"/>
              </a:lnSpc>
              <a:defRPr sz="3200" b="1" i="0" cap="small" baseline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r>
              <a:rPr lang="ko-KR" altLang="en-US" dirty="0"/>
              <a:t> </a:t>
            </a:r>
            <a:r>
              <a:rPr lang="en-US" dirty="0"/>
              <a:t>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99FA62E-D8A6-2CB2-1BA7-626F48266D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679" y="5361928"/>
            <a:ext cx="6638544" cy="49961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1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D5BA3BB-9126-F24D-9D9F-E8128C71F1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8861" y="6275820"/>
            <a:ext cx="3420091" cy="318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r"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34E8296-6D98-60E3-1AA6-48E87A9DCB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860" y="6584135"/>
            <a:ext cx="3420091" cy="318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(Presenter email)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9DF465B-CFB2-7104-9DC5-9D19ECBBA8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859" y="0"/>
            <a:ext cx="3420091" cy="318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r"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session name</a:t>
            </a:r>
          </a:p>
        </p:txBody>
      </p:sp>
    </p:spTree>
    <p:extLst>
      <p:ext uri="{BB962C8B-B14F-4D97-AF65-F5344CB8AC3E}">
        <p14:creationId xmlns:p14="http://schemas.microsoft.com/office/powerpoint/2010/main" val="89662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581FFC-B56C-2390-603F-4CB1E0884FD5}"/>
              </a:ext>
            </a:extLst>
          </p:cNvPr>
          <p:cNvSpPr/>
          <p:nvPr userDrawn="1"/>
        </p:nvSpPr>
        <p:spPr>
          <a:xfrm>
            <a:off x="0" y="0"/>
            <a:ext cx="12192000" cy="51435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410F0-84F1-294B-B9A2-F072085C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94" y="27296"/>
            <a:ext cx="12034405" cy="51435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F1E4-AF10-0644-920D-EE5F198C2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95" y="690994"/>
            <a:ext cx="11833514" cy="57773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7DB78-591C-D6D9-8D2A-BA40B2F4E4CC}"/>
              </a:ext>
            </a:extLst>
          </p:cNvPr>
          <p:cNvSpPr txBox="1"/>
          <p:nvPr userDrawn="1"/>
        </p:nvSpPr>
        <p:spPr>
          <a:xfrm>
            <a:off x="11445586" y="6421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FA658-6D07-0554-133D-CDD806BF98D0}"/>
              </a:ext>
            </a:extLst>
          </p:cNvPr>
          <p:cNvSpPr/>
          <p:nvPr userDrawn="1"/>
        </p:nvSpPr>
        <p:spPr>
          <a:xfrm>
            <a:off x="0" y="6624202"/>
            <a:ext cx="12192000" cy="2333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C78FBA5B-7BD3-8F86-22B5-EF82CCD9B9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-1412" y="6630645"/>
            <a:ext cx="6096000" cy="22453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900" b="1"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6AEA3868-8E32-9FC5-D933-D74D5881664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094588" y="6627822"/>
            <a:ext cx="6055023" cy="23017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900" b="1"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52288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7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1" r:id="rId3"/>
    <p:sldLayoutId id="2147483654" r:id="rId4"/>
    <p:sldLayoutId id="2147483649" r:id="rId5"/>
    <p:sldLayoutId id="214748365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1.xml"/><Relationship Id="rId7" Type="http://schemas.openxmlformats.org/officeDocument/2006/relationships/image" Target="../media/image3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CF49-F913-B802-5AD4-8D16A356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95" y="14338"/>
            <a:ext cx="12034405" cy="514350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과제 개요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83230-D9C6-BBBA-8983-9C7CE0D9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과제명</a:t>
            </a:r>
            <a:endParaRPr lang="en-US" altLang="ko-KR" dirty="0"/>
          </a:p>
          <a:p>
            <a:pPr lvl="1"/>
            <a:r>
              <a:rPr lang="ko-KR" altLang="en-US" sz="2000" dirty="0"/>
              <a:t>저의 개인적인 제안</a:t>
            </a:r>
            <a:br>
              <a:rPr lang="en-US" altLang="ko-KR" sz="2000" dirty="0"/>
            </a:br>
            <a:br>
              <a:rPr lang="en-US" altLang="ko-KR" sz="1000" dirty="0"/>
            </a:br>
            <a:r>
              <a:rPr lang="en-US" altLang="ko-KR" sz="1800" dirty="0"/>
              <a:t>“</a:t>
            </a:r>
            <a:r>
              <a:rPr lang="ko-KR" altLang="en-US" sz="1800" dirty="0"/>
              <a:t>강건하고 효율적인 다중감각 통합 지능</a:t>
            </a:r>
            <a:r>
              <a:rPr lang="en-US" altLang="ko-KR" sz="1800" dirty="0"/>
              <a:t>: </a:t>
            </a:r>
            <a:r>
              <a:rPr lang="ko-KR" altLang="en-US" sz="1800" dirty="0"/>
              <a:t>예측적 잠재표상 주도의 선택적 주의 지각 모사 접근법</a:t>
            </a:r>
            <a:r>
              <a:rPr lang="en-US" altLang="ko-KR" sz="1800" dirty="0"/>
              <a:t>”</a:t>
            </a:r>
            <a:br>
              <a:rPr lang="en-US" altLang="ko-KR" sz="1800" dirty="0"/>
            </a:br>
            <a:r>
              <a:rPr lang="en-US" altLang="ko-KR" sz="1800" dirty="0"/>
              <a:t>“Robust and Efficient Multisensory Integrated Intelligence: A Predictive Latent Representation-Driven Selective Attention Approach for Biomimetic Perception”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ETRI</a:t>
            </a:r>
            <a:r>
              <a:rPr lang="ko-KR" altLang="en-US" sz="2000" dirty="0"/>
              <a:t>팀</a:t>
            </a:r>
            <a:r>
              <a:rPr lang="en-US" altLang="ko-KR" sz="2000" dirty="0"/>
              <a:t> </a:t>
            </a:r>
            <a:r>
              <a:rPr lang="ko-KR" altLang="en-US" sz="2000" dirty="0"/>
              <a:t>제안</a:t>
            </a:r>
            <a:br>
              <a:rPr lang="en-US" altLang="ko-KR" sz="2000" dirty="0"/>
            </a:br>
            <a:br>
              <a:rPr lang="en-US" altLang="ko-KR" sz="1000" dirty="0"/>
            </a:br>
            <a:r>
              <a:rPr lang="en-US" altLang="ko-KR" sz="1800" dirty="0"/>
              <a:t>“</a:t>
            </a:r>
            <a:r>
              <a:rPr lang="ko-KR" altLang="en-US" sz="1800" dirty="0"/>
              <a:t>감각 불확실 환경에서의 지각 항상성 유지를 위한 뇌 모사 다중감각 자기복원 지능 개발</a:t>
            </a:r>
            <a:r>
              <a:rPr lang="en-US" altLang="ko-KR" sz="1800" dirty="0"/>
              <a:t>”</a:t>
            </a:r>
            <a:br>
              <a:rPr lang="en-US" altLang="ko-KR" sz="1800" dirty="0"/>
            </a:br>
            <a:r>
              <a:rPr lang="en-US" altLang="ko-KR" sz="1800" dirty="0"/>
              <a:t>“Development of Brain-Inspired Multisensory Self-Restoration Intelligence for Maintaining Perceptual Constancy in Uncertain Sensory Environments”</a:t>
            </a:r>
          </a:p>
          <a:p>
            <a:endParaRPr lang="en-US" altLang="ko-KR" sz="2400" dirty="0"/>
          </a:p>
          <a:p>
            <a:r>
              <a:rPr lang="ko-KR" altLang="en-US" sz="2400" dirty="0"/>
              <a:t>최종목표</a:t>
            </a:r>
            <a:endParaRPr lang="en-US" altLang="ko-KR" sz="2400" dirty="0"/>
          </a:p>
          <a:p>
            <a:pPr lvl="1"/>
            <a:r>
              <a:rPr lang="en-US" altLang="ko-KR" sz="2000" dirty="0"/>
              <a:t>1)</a:t>
            </a:r>
            <a:r>
              <a:rPr lang="ko-KR" altLang="en-US" sz="2000" dirty="0"/>
              <a:t> 외부환경 </a:t>
            </a:r>
            <a:r>
              <a:rPr lang="en-US" altLang="ko-KR" sz="2000" dirty="0"/>
              <a:t>(</a:t>
            </a:r>
            <a:r>
              <a:rPr lang="ko-KR" altLang="en-US" sz="2000" dirty="0"/>
              <a:t>외부수용감각</a:t>
            </a:r>
            <a:r>
              <a:rPr lang="en-US" altLang="ko-KR" sz="2000" dirty="0"/>
              <a:t>), </a:t>
            </a:r>
            <a:r>
              <a:rPr lang="ko-KR" altLang="en-US" sz="2000" dirty="0"/>
              <a:t>자기 인식 </a:t>
            </a:r>
            <a:r>
              <a:rPr lang="en-US" altLang="ko-KR" sz="2000" dirty="0"/>
              <a:t>(</a:t>
            </a:r>
            <a:r>
              <a:rPr lang="ko-KR" altLang="en-US" sz="2000" dirty="0"/>
              <a:t>고유감각</a:t>
            </a:r>
            <a:r>
              <a:rPr lang="en-US" altLang="ko-KR" sz="2000" dirty="0"/>
              <a:t>), </a:t>
            </a:r>
            <a:r>
              <a:rPr lang="ko-KR" altLang="en-US" sz="2000" dirty="0"/>
              <a:t>내부환경 </a:t>
            </a:r>
            <a:r>
              <a:rPr lang="en-US" altLang="ko-KR" sz="2000" dirty="0"/>
              <a:t>(</a:t>
            </a:r>
            <a:r>
              <a:rPr lang="ko-KR" altLang="en-US" sz="2000" dirty="0"/>
              <a:t>내부수용감각</a:t>
            </a:r>
            <a:r>
              <a:rPr lang="en-US" altLang="ko-KR" sz="2000" dirty="0"/>
              <a:t>) </a:t>
            </a:r>
            <a:r>
              <a:rPr lang="ko-KR" altLang="en-US" sz="2000" dirty="0"/>
              <a:t>다중 감각정보를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2)</a:t>
            </a:r>
            <a:r>
              <a:rPr lang="ko-KR" altLang="en-US" sz="2000" dirty="0"/>
              <a:t> 주어진 목표에 맞게 선택적으로 주의</a:t>
            </a:r>
            <a:r>
              <a:rPr lang="en-US" altLang="ko-KR" sz="2000" dirty="0"/>
              <a:t>/</a:t>
            </a:r>
            <a:r>
              <a:rPr lang="ko-KR" altLang="en-US" sz="2000" dirty="0"/>
              <a:t>통합하여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3)</a:t>
            </a:r>
            <a:r>
              <a:rPr lang="ko-KR" altLang="en-US" sz="2000" dirty="0"/>
              <a:t> 세상에 대한 일관성 있는 잠재표상을 만들고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4)</a:t>
            </a:r>
            <a:r>
              <a:rPr lang="ko-KR" altLang="en-US" sz="2000" dirty="0"/>
              <a:t> 불확실한 환경에서 감각결손을 스스로 복원하는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“</a:t>
            </a:r>
            <a:r>
              <a:rPr lang="ko-KR" altLang="en-US" sz="2000" dirty="0"/>
              <a:t>뇌과학적으로 충실하면서도 공학적으로 강건한</a:t>
            </a:r>
            <a:r>
              <a:rPr lang="en-US" altLang="ko-KR" sz="2000" dirty="0"/>
              <a:t>”</a:t>
            </a:r>
            <a:r>
              <a:rPr lang="ko-KR" altLang="en-US" sz="2000" dirty="0"/>
              <a:t> 개념 주도 </a:t>
            </a:r>
            <a:r>
              <a:rPr lang="en-US" altLang="ko-KR" sz="2000" dirty="0"/>
              <a:t>AI </a:t>
            </a:r>
            <a:r>
              <a:rPr lang="ko-KR" altLang="en-US" sz="2000" dirty="0"/>
              <a:t>개발</a:t>
            </a:r>
            <a:endParaRPr lang="en-US" altLang="ko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32D78-8BD6-D920-8BB0-9E247836DE6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92F88-A81B-108E-DC9D-66B03B20CF8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6470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F46B3-950E-1DE0-E768-526CC7EBB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B350-515C-3E60-19FC-05AAF6CB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이 과제요구에 어떻게 부합할 것인가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C91D-B689-4328-76B2-44743F41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제안 목표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1900" dirty="0"/>
              <a:t>1) </a:t>
            </a:r>
            <a:r>
              <a:rPr lang="ko-KR" altLang="en-US" sz="1900" dirty="0"/>
              <a:t>외부환경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외부수용감각</a:t>
            </a:r>
            <a:r>
              <a:rPr lang="en-US" altLang="ko-KR" sz="1900" dirty="0"/>
              <a:t>), </a:t>
            </a:r>
            <a:r>
              <a:rPr lang="ko-KR" altLang="en-US" sz="1900" dirty="0"/>
              <a:t>자신 인식 </a:t>
            </a:r>
            <a:r>
              <a:rPr lang="en-US" altLang="ko-KR" sz="1900" dirty="0"/>
              <a:t>(</a:t>
            </a:r>
            <a:r>
              <a:rPr lang="ko-KR" altLang="en-US" sz="1900" dirty="0"/>
              <a:t>고유감각</a:t>
            </a:r>
            <a:r>
              <a:rPr lang="en-US" altLang="ko-KR" sz="1900" dirty="0"/>
              <a:t>), </a:t>
            </a:r>
            <a:r>
              <a:rPr lang="ko-KR" altLang="en-US" sz="1900" dirty="0"/>
              <a:t>내부환경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내부수용감각</a:t>
            </a:r>
            <a:r>
              <a:rPr lang="en-US" altLang="ko-KR" sz="1900" dirty="0"/>
              <a:t>) </a:t>
            </a:r>
            <a:r>
              <a:rPr lang="ko-KR" altLang="en-US" sz="1900" dirty="0"/>
              <a:t>다중 감각 정보를 </a:t>
            </a:r>
            <a:r>
              <a:rPr lang="en-US" altLang="ko-KR" sz="1900" dirty="0"/>
              <a:t>2)</a:t>
            </a:r>
            <a:r>
              <a:rPr lang="ko-KR" altLang="en-US" sz="1900" dirty="0"/>
              <a:t> 주어진 목표에 맞게 선택적으로 주의</a:t>
            </a:r>
            <a:r>
              <a:rPr lang="en-US" altLang="ko-KR" sz="1900" dirty="0"/>
              <a:t>/</a:t>
            </a:r>
            <a:r>
              <a:rPr lang="ko-KR" altLang="en-US" sz="1900" dirty="0"/>
              <a:t>통합하여</a:t>
            </a:r>
            <a:r>
              <a:rPr lang="en-US" altLang="ko-KR" sz="1900" dirty="0"/>
              <a:t>, 3) </a:t>
            </a:r>
            <a:r>
              <a:rPr lang="ko-KR" altLang="en-US" sz="1900" dirty="0"/>
              <a:t>세상에 대한 일관성 있는 잠재표상을 만들고</a:t>
            </a:r>
            <a:r>
              <a:rPr lang="en-US" altLang="ko-KR" sz="1900" dirty="0"/>
              <a:t>, 4) </a:t>
            </a:r>
            <a:r>
              <a:rPr lang="ko-KR" altLang="en-US" sz="1900" dirty="0"/>
              <a:t>불확실한 환경에서 감각결손을 스스로 복원하는</a:t>
            </a:r>
            <a:r>
              <a:rPr lang="en-US" altLang="ko-KR" sz="1900" dirty="0"/>
              <a:t>, “</a:t>
            </a:r>
            <a:r>
              <a:rPr lang="ko-KR" altLang="en-US" sz="1900" dirty="0"/>
              <a:t>뇌과학적으로 충실하면서도 공학적으로 강건한” 개념 주도 </a:t>
            </a:r>
            <a:r>
              <a:rPr lang="en-US" altLang="ko-KR" sz="1900" dirty="0"/>
              <a:t>AI </a:t>
            </a:r>
            <a:r>
              <a:rPr lang="ko-KR" altLang="en-US" sz="1900" dirty="0"/>
              <a:t>개발</a:t>
            </a:r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sz="2400" dirty="0"/>
          </a:p>
          <a:p>
            <a:pPr lvl="1"/>
            <a:endParaRPr lang="en-US" altLang="ko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AAF5C-0683-AA81-6B54-18262F9BF5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D32A2-3042-2791-0BD8-B21122F1E8F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BD20A-72EA-1B7F-4BD5-061CCFCBE5B1}"/>
              </a:ext>
            </a:extLst>
          </p:cNvPr>
          <p:cNvSpPr txBox="1"/>
          <p:nvPr/>
        </p:nvSpPr>
        <p:spPr>
          <a:xfrm>
            <a:off x="363992" y="2551837"/>
            <a:ext cx="39060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선택적 주의 감각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통합감각 평가프레임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 이상의 다중감각 정보를 통합하는가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그 효과와 유용성을 제시하였는가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맥락과 지식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목표에 의해 중요한 정보만을 잘 선별하였는가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1ADD1-E226-1688-6A50-D6B14D686C1B}"/>
              </a:ext>
            </a:extLst>
          </p:cNvPr>
          <p:cNvSpPr txBox="1"/>
          <p:nvPr/>
        </p:nvSpPr>
        <p:spPr>
          <a:xfrm>
            <a:off x="363992" y="2220254"/>
            <a:ext cx="324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가지 달성해야 할 요구사항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4FA64-2F3B-9E36-73D4-9273AD23DEB0}"/>
              </a:ext>
            </a:extLst>
          </p:cNvPr>
          <p:cNvSpPr txBox="1"/>
          <p:nvPr/>
        </p:nvSpPr>
        <p:spPr>
          <a:xfrm>
            <a:off x="363992" y="4654364"/>
            <a:ext cx="330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추가적으로 선호하는 포인트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6D2E6-6813-8F8E-11D8-EE84AEAA778E}"/>
              </a:ext>
            </a:extLst>
          </p:cNvPr>
          <p:cNvSpPr txBox="1"/>
          <p:nvPr/>
        </p:nvSpPr>
        <p:spPr>
          <a:xfrm>
            <a:off x="363992" y="4970855"/>
            <a:ext cx="390600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성능 대비 에너지 소비 최소화하는 고효율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적은 양의 데이터나 희귀한  사례만으로 새로운 개념 학습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일반화할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환경 및 데이터의 모호성 해소할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포괄적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종합적 상황 이해가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과제 수행의 논리적 개념적 설명이 가능하는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능동적이고 유연한  주의제어가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BA1C1-F60B-0935-EE00-BDFF8C7A1743}"/>
              </a:ext>
            </a:extLst>
          </p:cNvPr>
          <p:cNvSpPr txBox="1"/>
          <p:nvPr/>
        </p:nvSpPr>
        <p:spPr>
          <a:xfrm>
            <a:off x="4710071" y="2221453"/>
            <a:ext cx="6037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통합감각 평가 프레임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F9190D-3F0C-0EE3-77AB-7C6EF8FD3224}"/>
              </a:ext>
            </a:extLst>
          </p:cNvPr>
          <p:cNvSpPr/>
          <p:nvPr/>
        </p:nvSpPr>
        <p:spPr>
          <a:xfrm>
            <a:off x="4710071" y="2558808"/>
            <a:ext cx="7324334" cy="3797042"/>
          </a:xfrm>
          <a:prstGeom prst="roundRect">
            <a:avLst>
              <a:gd name="adj" fmla="val 40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3118A-03C9-2605-93A9-E9D1FE588E24}"/>
              </a:ext>
            </a:extLst>
          </p:cNvPr>
          <p:cNvSpPr/>
          <p:nvPr/>
        </p:nvSpPr>
        <p:spPr>
          <a:xfrm>
            <a:off x="446015" y="3131158"/>
            <a:ext cx="3775045" cy="11362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2314E64-255B-480E-A0E5-0DEA22D13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798137"/>
              </p:ext>
            </p:extLst>
          </p:nvPr>
        </p:nvGraphicFramePr>
        <p:xfrm>
          <a:off x="4853515" y="3260959"/>
          <a:ext cx="6984325" cy="3008909"/>
        </p:xfrm>
        <a:graphic>
          <a:graphicData uri="http://schemas.openxmlformats.org/drawingml/2006/table">
            <a:tbl>
              <a:tblPr/>
              <a:tblGrid>
                <a:gridCol w="1222820">
                  <a:extLst>
                    <a:ext uri="{9D8B030D-6E8A-4147-A177-3AD203B41FA5}">
                      <a16:colId xmlns:a16="http://schemas.microsoft.com/office/drawing/2014/main" val="851537663"/>
                    </a:ext>
                  </a:extLst>
                </a:gridCol>
                <a:gridCol w="2458065">
                  <a:extLst>
                    <a:ext uri="{9D8B030D-6E8A-4147-A177-3AD203B41FA5}">
                      <a16:colId xmlns:a16="http://schemas.microsoft.com/office/drawing/2014/main" val="2851682070"/>
                    </a:ext>
                  </a:extLst>
                </a:gridCol>
                <a:gridCol w="1170039">
                  <a:extLst>
                    <a:ext uri="{9D8B030D-6E8A-4147-A177-3AD203B41FA5}">
                      <a16:colId xmlns:a16="http://schemas.microsoft.com/office/drawing/2014/main" val="446942924"/>
                    </a:ext>
                  </a:extLst>
                </a:gridCol>
                <a:gridCol w="2133401">
                  <a:extLst>
                    <a:ext uri="{9D8B030D-6E8A-4147-A177-3AD203B41FA5}">
                      <a16:colId xmlns:a16="http://schemas.microsoft.com/office/drawing/2014/main" val="311722914"/>
                    </a:ext>
                  </a:extLst>
                </a:gridCol>
              </a:tblGrid>
              <a:tr h="18657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평가 항목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구체적 조사</a:t>
                      </a:r>
                      <a:r>
                        <a:rPr lang="en-US" altLang="ko-KR" sz="1100" b="1" dirty="0">
                          <a:effectLst/>
                          <a:latin typeface="Inter"/>
                        </a:rPr>
                        <a:t>/</a:t>
                      </a:r>
                      <a:r>
                        <a:rPr lang="ko-KR" altLang="en-US" sz="1100" b="1" dirty="0">
                          <a:effectLst/>
                          <a:latin typeface="Inter"/>
                        </a:rPr>
                        <a:t>측정 항목</a:t>
                      </a:r>
                      <a:endParaRPr lang="en-US" sz="1100" b="1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점수 산정 방식</a:t>
                      </a:r>
                      <a:endParaRPr lang="en-US" sz="1100" b="1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항목의 의의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2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감각 불일치 적응형 통합 능력 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(Adaptive Causal Inference)</a:t>
                      </a:r>
                      <a:endParaRPr lang="en-US" sz="11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단계별 갈등</a:t>
                      </a:r>
                      <a:r>
                        <a:rPr lang="en-US" sz="1000" b="1" dirty="0">
                          <a:effectLst/>
                          <a:latin typeface="Inter"/>
                        </a:rPr>
                        <a:t> </a:t>
                      </a:r>
                      <a:r>
                        <a:rPr lang="ko-KR" altLang="en-US" sz="1000" b="1" dirty="0">
                          <a:effectLst/>
                          <a:latin typeface="Inter"/>
                        </a:rPr>
                        <a:t>주입 테스트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:</a:t>
                      </a:r>
                      <a:r>
                        <a:rPr lang="ko-KR" altLang="en-US" sz="1000" b="1" dirty="0">
                          <a:effectLst/>
                          <a:latin typeface="Inter"/>
                        </a:rPr>
                        <a:t> </a:t>
                      </a:r>
                      <a:r>
                        <a:rPr lang="en-US" sz="1000" b="0" dirty="0">
                          <a:effectLst/>
                          <a:latin typeface="Inter"/>
                        </a:rPr>
                        <a:t>1)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미세 불일치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.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시각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-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청각 정보가 약간 다를 때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en-US" sz="1000" b="0" dirty="0">
                          <a:effectLst/>
                          <a:latin typeface="Inter"/>
                        </a:rPr>
                        <a:t>McGurk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착각 효과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),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 </a:t>
                      </a:r>
                      <a:r>
                        <a:rPr lang="en-US" sz="1000" b="0" dirty="0">
                          <a:effectLst/>
                          <a:latin typeface="Inter"/>
                        </a:rPr>
                        <a:t>2)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극단적 불일치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: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정보가 완전히 상충될 때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센서 고장 상황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</a:t>
                      </a:r>
                      <a:endParaRPr lang="ko-KR" altLang="en-US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인과적 추론 지수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:</a:t>
                      </a:r>
                    </a:p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미세차이 </a:t>
                      </a:r>
                      <a:r>
                        <a:rPr lang="ko-KR" altLang="en-US" sz="1000" b="0" dirty="0" err="1">
                          <a:effectLst/>
                          <a:latin typeface="Inter"/>
                        </a:rPr>
                        <a:t>통합률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+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 극단적 차이 </a:t>
                      </a:r>
                      <a:r>
                        <a:rPr lang="ko-KR" altLang="en-US" sz="1000" b="0" dirty="0" err="1">
                          <a:effectLst/>
                          <a:latin typeface="Inter"/>
                        </a:rPr>
                        <a:t>분리률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)/2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0" dirty="0">
                          <a:effectLst/>
                          <a:latin typeface="Inter"/>
                        </a:rPr>
                        <a:t>뇌의 착각을 노이즈 보정 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유연성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100" b="0" dirty="0" err="1">
                          <a:effectLst/>
                          <a:latin typeface="Inter"/>
                        </a:rPr>
                        <a:t>으로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 활용하고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, 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치명적 오류는 정확히 분리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안전성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 해내는 뇌 모사 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AI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의 역량 검증</a:t>
                      </a:r>
                      <a:endParaRPr lang="en-US" altLang="ko-KR" sz="11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793252"/>
                  </a:ext>
                </a:extLst>
              </a:tr>
              <a:tr h="339329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역효과성의 원리 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(Inverse Effectiveness)</a:t>
                      </a:r>
                      <a:endParaRPr lang="en-US" sz="11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감각 신뢰도에 따른 가중치 변화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: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뇌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과학 원리대로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강한 자극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선명한 시야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보다 약한 자극들의 종합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흐릿한 시야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+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소리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일 때 다중 감각 통합에 더 의지하는지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,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 그 통합 효과 검증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000" b="1" dirty="0">
                          <a:effectLst/>
                          <a:latin typeface="Inter"/>
                        </a:rPr>
                        <a:t>Psychometric Curve Fitting:</a:t>
                      </a:r>
                      <a:r>
                        <a:rPr lang="ko-KR" altLang="en-US" sz="1000" b="1" dirty="0">
                          <a:effectLst/>
                          <a:latin typeface="Inter"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인간의 인지 곡선과의 상관계수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(r)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0" dirty="0">
                          <a:effectLst/>
                          <a:latin typeface="Inter"/>
                        </a:rPr>
                        <a:t>생물학적 뇌가 불확실성이 높을수록 다중감각 통합에 더 의존한다는 원리를 모델이 재현했는지 확인</a:t>
                      </a:r>
                      <a:endParaRPr lang="en-US" altLang="ko-KR" sz="11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830087"/>
                  </a:ext>
                </a:extLst>
              </a:tr>
              <a:tr h="28392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잠재 표상 일관성</a:t>
                      </a:r>
                      <a:r>
                        <a:rPr lang="en-US" altLang="ko-KR" sz="1100" b="1" dirty="0">
                          <a:effectLst/>
                          <a:latin typeface="Inter"/>
                        </a:rPr>
                        <a:t> 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(Latent Manifold Analysis)</a:t>
                      </a:r>
                      <a:endParaRPr lang="en-US" sz="11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000" b="1" dirty="0">
                          <a:effectLst/>
                          <a:latin typeface="Inter"/>
                        </a:rPr>
                        <a:t>RSA (Representational Similarity Analysis):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Global Workspace(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전역 공간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내의 잠재 벡터들이 실제 뇌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연합 영역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의 신경 활동 패턴과 유사한 구조를 가지는지</a:t>
                      </a:r>
                      <a:endParaRPr lang="en-US" altLang="ko-KR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sz="1000" b="1" dirty="0">
                          <a:effectLst/>
                          <a:latin typeface="Inter"/>
                        </a:rPr>
                        <a:t>RSA Correlation Score</a:t>
                      </a:r>
                    </a:p>
                    <a:p>
                      <a:pPr>
                        <a:lnSpc>
                          <a:spcPts val="1500"/>
                        </a:lnSpc>
                        <a:buNone/>
                      </a:pPr>
                      <a:endParaRPr lang="en-US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0" dirty="0">
                          <a:effectLst/>
                          <a:latin typeface="Inter"/>
                        </a:rPr>
                        <a:t>제안서의 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"Global Neural Workspace" 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이론이 실제로 모델 내부에서 구현되었는지 구조적으로 검증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.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8938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DC6E79D-E37C-95C8-F41E-C7FBC677D4E1}"/>
              </a:ext>
            </a:extLst>
          </p:cNvPr>
          <p:cNvSpPr txBox="1"/>
          <p:nvPr/>
        </p:nvSpPr>
        <p:spPr>
          <a:xfrm>
            <a:off x="4853515" y="2691227"/>
            <a:ext cx="52933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5-2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뇌 과학적 관점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인지적 타당성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** 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AI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모델이 인간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동물의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지각 원리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얼마나 잘 모사했는지에 초점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7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2386-F027-14B8-FA4E-9E4FF0AFB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4257-15BD-7DDA-3F2F-DB8218FE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이 과제요구에 어떻게 부합할 것인가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87714-67EB-BF3D-DE85-8B3C5C16B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제안 목표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1900" dirty="0"/>
              <a:t>1) </a:t>
            </a:r>
            <a:r>
              <a:rPr lang="ko-KR" altLang="en-US" sz="1900" dirty="0"/>
              <a:t>외부환경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외부수용감각</a:t>
            </a:r>
            <a:r>
              <a:rPr lang="en-US" altLang="ko-KR" sz="1900" dirty="0"/>
              <a:t>), </a:t>
            </a:r>
            <a:r>
              <a:rPr lang="ko-KR" altLang="en-US" sz="1900" dirty="0"/>
              <a:t>자신 인식 </a:t>
            </a:r>
            <a:r>
              <a:rPr lang="en-US" altLang="ko-KR" sz="1900" dirty="0"/>
              <a:t>(</a:t>
            </a:r>
            <a:r>
              <a:rPr lang="ko-KR" altLang="en-US" sz="1900" dirty="0"/>
              <a:t>고유감각</a:t>
            </a:r>
            <a:r>
              <a:rPr lang="en-US" altLang="ko-KR" sz="1900" dirty="0"/>
              <a:t>), </a:t>
            </a:r>
            <a:r>
              <a:rPr lang="ko-KR" altLang="en-US" sz="1900" dirty="0"/>
              <a:t>내부환경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내부수용감각</a:t>
            </a:r>
            <a:r>
              <a:rPr lang="en-US" altLang="ko-KR" sz="1900" dirty="0"/>
              <a:t>) </a:t>
            </a:r>
            <a:r>
              <a:rPr lang="ko-KR" altLang="en-US" sz="1900" dirty="0"/>
              <a:t>다중 감각 정보를 </a:t>
            </a:r>
            <a:r>
              <a:rPr lang="en-US" altLang="ko-KR" sz="1900" dirty="0"/>
              <a:t>2)</a:t>
            </a:r>
            <a:r>
              <a:rPr lang="ko-KR" altLang="en-US" sz="1900" dirty="0"/>
              <a:t> 주어진 목표에 맞게 선택적으로 주의</a:t>
            </a:r>
            <a:r>
              <a:rPr lang="en-US" altLang="ko-KR" sz="1900" dirty="0"/>
              <a:t>/</a:t>
            </a:r>
            <a:r>
              <a:rPr lang="ko-KR" altLang="en-US" sz="1900" dirty="0"/>
              <a:t>통합하여</a:t>
            </a:r>
            <a:r>
              <a:rPr lang="en-US" altLang="ko-KR" sz="1900" dirty="0"/>
              <a:t>, 3) </a:t>
            </a:r>
            <a:r>
              <a:rPr lang="ko-KR" altLang="en-US" sz="1900" dirty="0"/>
              <a:t>세상에 대한 일관성 있는 잠재표상을 만들고</a:t>
            </a:r>
            <a:r>
              <a:rPr lang="en-US" altLang="ko-KR" sz="1900" dirty="0"/>
              <a:t>, 4) </a:t>
            </a:r>
            <a:r>
              <a:rPr lang="ko-KR" altLang="en-US" sz="1900" dirty="0"/>
              <a:t>불확실한 환경에서 감각결손을 스스로 복원하는</a:t>
            </a:r>
            <a:r>
              <a:rPr lang="en-US" altLang="ko-KR" sz="1900" dirty="0"/>
              <a:t>, “</a:t>
            </a:r>
            <a:r>
              <a:rPr lang="ko-KR" altLang="en-US" sz="1900" dirty="0"/>
              <a:t>뇌과학적으로 충실하면서도 공학적으로 강건한” 개념 주도 </a:t>
            </a:r>
            <a:r>
              <a:rPr lang="en-US" altLang="ko-KR" sz="1900" dirty="0"/>
              <a:t>AI </a:t>
            </a:r>
            <a:r>
              <a:rPr lang="ko-KR" altLang="en-US" sz="1900" dirty="0"/>
              <a:t>개발</a:t>
            </a:r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sz="2400" dirty="0"/>
          </a:p>
          <a:p>
            <a:pPr lvl="1"/>
            <a:endParaRPr lang="en-US" altLang="ko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ECC72-4A9D-329B-6C8E-4CEB91F279D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EA613-8B4E-3960-E38C-6D726546B06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7A92D-3F7D-CE89-7C83-1D2A6AA4A04A}"/>
              </a:ext>
            </a:extLst>
          </p:cNvPr>
          <p:cNvSpPr txBox="1"/>
          <p:nvPr/>
        </p:nvSpPr>
        <p:spPr>
          <a:xfrm>
            <a:off x="363992" y="2551837"/>
            <a:ext cx="39060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선택적 주의 감각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통합감각 평가프레임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 이상의 다중감각 정보를 통합하는가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그 효과와 유용성을 제시하였는가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맥락과 지식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목표에 의해 중요한 정보만을 잘 선별하였는가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6A07B-683B-B591-0D72-5E2898606CFD}"/>
              </a:ext>
            </a:extLst>
          </p:cNvPr>
          <p:cNvSpPr txBox="1"/>
          <p:nvPr/>
        </p:nvSpPr>
        <p:spPr>
          <a:xfrm>
            <a:off x="363992" y="2220254"/>
            <a:ext cx="324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가지 달성해야 할 요구사항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2ED9B-B3B5-681E-1684-7E659F5B6EE0}"/>
              </a:ext>
            </a:extLst>
          </p:cNvPr>
          <p:cNvSpPr txBox="1"/>
          <p:nvPr/>
        </p:nvSpPr>
        <p:spPr>
          <a:xfrm>
            <a:off x="363992" y="4654364"/>
            <a:ext cx="330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추가적으로 선호하는 포인트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E20D6-EB53-BF27-C8D3-005E1C8C6873}"/>
              </a:ext>
            </a:extLst>
          </p:cNvPr>
          <p:cNvSpPr txBox="1"/>
          <p:nvPr/>
        </p:nvSpPr>
        <p:spPr>
          <a:xfrm>
            <a:off x="363992" y="4970855"/>
            <a:ext cx="390600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성능 대비 에너지 소비 최소화하는 고효율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적은 양의 데이터나 희귀한  사례만으로 새로운 개념 학습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일반화할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환경 및 데이터의 모호성 해소할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포괄적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종합적 상황 이해가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과제 수행의 논리적 개념적 설명이 가능하는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능동적이고 유연한  주의제어가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99A4D-AF13-C5B2-149D-CE1EE65F65AE}"/>
              </a:ext>
            </a:extLst>
          </p:cNvPr>
          <p:cNvSpPr txBox="1"/>
          <p:nvPr/>
        </p:nvSpPr>
        <p:spPr>
          <a:xfrm>
            <a:off x="4710071" y="2221453"/>
            <a:ext cx="6037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E9121BC-B775-4B40-24EE-9A79D8AB7BD4}"/>
              </a:ext>
            </a:extLst>
          </p:cNvPr>
          <p:cNvSpPr/>
          <p:nvPr/>
        </p:nvSpPr>
        <p:spPr>
          <a:xfrm>
            <a:off x="4710071" y="2558808"/>
            <a:ext cx="7324334" cy="3797042"/>
          </a:xfrm>
          <a:prstGeom prst="roundRect">
            <a:avLst>
              <a:gd name="adj" fmla="val 40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59A0A6-F9C4-A6B3-4BDD-D3E8DE81AA49}"/>
              </a:ext>
            </a:extLst>
          </p:cNvPr>
          <p:cNvSpPr/>
          <p:nvPr/>
        </p:nvSpPr>
        <p:spPr>
          <a:xfrm>
            <a:off x="446015" y="3131158"/>
            <a:ext cx="3775045" cy="11362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57C78AF-8574-1D1D-5CC9-0C041DC18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000505"/>
              </p:ext>
            </p:extLst>
          </p:nvPr>
        </p:nvGraphicFramePr>
        <p:xfrm>
          <a:off x="4832711" y="3412121"/>
          <a:ext cx="6984325" cy="2813074"/>
        </p:xfrm>
        <a:graphic>
          <a:graphicData uri="http://schemas.openxmlformats.org/drawingml/2006/table">
            <a:tbl>
              <a:tblPr/>
              <a:tblGrid>
                <a:gridCol w="1086308">
                  <a:extLst>
                    <a:ext uri="{9D8B030D-6E8A-4147-A177-3AD203B41FA5}">
                      <a16:colId xmlns:a16="http://schemas.microsoft.com/office/drawing/2014/main" val="851537663"/>
                    </a:ext>
                  </a:extLst>
                </a:gridCol>
                <a:gridCol w="2271252">
                  <a:extLst>
                    <a:ext uri="{9D8B030D-6E8A-4147-A177-3AD203B41FA5}">
                      <a16:colId xmlns:a16="http://schemas.microsoft.com/office/drawing/2014/main" val="2851682070"/>
                    </a:ext>
                  </a:extLst>
                </a:gridCol>
                <a:gridCol w="1582994">
                  <a:extLst>
                    <a:ext uri="{9D8B030D-6E8A-4147-A177-3AD203B41FA5}">
                      <a16:colId xmlns:a16="http://schemas.microsoft.com/office/drawing/2014/main" val="446942924"/>
                    </a:ext>
                  </a:extLst>
                </a:gridCol>
                <a:gridCol w="2043771">
                  <a:extLst>
                    <a:ext uri="{9D8B030D-6E8A-4147-A177-3AD203B41FA5}">
                      <a16:colId xmlns:a16="http://schemas.microsoft.com/office/drawing/2014/main" val="311722914"/>
                    </a:ext>
                  </a:extLst>
                </a:gridCol>
              </a:tblGrid>
              <a:tr h="18657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평가 항목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구체적 조사</a:t>
                      </a:r>
                      <a:r>
                        <a:rPr lang="en-US" altLang="ko-KR" sz="1100" b="1" dirty="0">
                          <a:effectLst/>
                          <a:latin typeface="Inter"/>
                        </a:rPr>
                        <a:t>/</a:t>
                      </a:r>
                      <a:r>
                        <a:rPr lang="ko-KR" altLang="en-US" sz="1100" b="1" dirty="0">
                          <a:effectLst/>
                          <a:latin typeface="Inter"/>
                        </a:rPr>
                        <a:t>측정 항목</a:t>
                      </a:r>
                      <a:endParaRPr lang="en-US" sz="1100" b="1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점수 산정 방식</a:t>
                      </a:r>
                      <a:endParaRPr lang="en-US" sz="1100" b="1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항목의 의의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2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주의집중 정확도</a:t>
                      </a:r>
                      <a:br>
                        <a:rPr lang="en-US" altLang="ko-KR" sz="1000" b="1" dirty="0">
                          <a:effectLst/>
                          <a:latin typeface="Inter"/>
                        </a:rPr>
                      </a:br>
                      <a:r>
                        <a:rPr lang="en-US" altLang="ko-KR" sz="1000" b="0" dirty="0">
                          <a:effectLst/>
                          <a:latin typeface="Inter"/>
                        </a:rPr>
                        <a:t>(Attention Accuracy)</a:t>
                      </a:r>
                      <a:endParaRPr lang="en-US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sz="1000" b="1" dirty="0">
                          <a:effectLst/>
                          <a:latin typeface="Inter"/>
                        </a:rPr>
                        <a:t>Saliency Map vs. Task Relevance</a:t>
                      </a:r>
                      <a:r>
                        <a:rPr lang="en-US" sz="1000" b="0" dirty="0">
                          <a:effectLst/>
                          <a:latin typeface="Inter"/>
                        </a:rPr>
                        <a:t>: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현재 목표 중인 작업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예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: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컵 잡기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과 관련된 영역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컵 손잡이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000" b="0" dirty="0" err="1">
                          <a:effectLst/>
                          <a:latin typeface="Inter"/>
                        </a:rPr>
                        <a:t>에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 해당 감각의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a</a:t>
                      </a:r>
                      <a:r>
                        <a:rPr lang="en-US" sz="1000" b="0" dirty="0">
                          <a:effectLst/>
                          <a:latin typeface="Inter"/>
                        </a:rPr>
                        <a:t>ttention Weight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이 집중되는지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검증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주의 에너지 집약도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:</a:t>
                      </a:r>
                      <a:r>
                        <a:rPr lang="ko-KR" altLang="en-US" sz="1000" b="1" dirty="0">
                          <a:effectLst/>
                          <a:latin typeface="Inter"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모델의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Attention map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과 작업목표의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Ground Truth Mask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 간의 픽셀 단위 가중치 중첩도 측정</a:t>
                      </a:r>
                      <a:endParaRPr lang="en-US" altLang="ko-KR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0" dirty="0">
                          <a:effectLst/>
                          <a:latin typeface="Inter"/>
                        </a:rPr>
                        <a:t>단순 영역 일치를 넘어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한정된 연산 자원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(Attention)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을 목표에 얼마나 고밀도로 집중시켰는지 평가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(AI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의 인지 효율성 증명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).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790470"/>
                  </a:ext>
                </a:extLst>
              </a:tr>
              <a:tr h="339329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에너지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/</a:t>
                      </a:r>
                      <a:r>
                        <a:rPr lang="ko-KR" altLang="en-US" sz="1000" b="1" dirty="0">
                          <a:effectLst/>
                          <a:latin typeface="Inter"/>
                        </a:rPr>
                        <a:t>연산 효율성</a:t>
                      </a:r>
                      <a:endParaRPr lang="en-US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토큰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/</a:t>
                      </a:r>
                      <a:r>
                        <a:rPr lang="ko-KR" altLang="en-US" sz="1000" b="1" dirty="0">
                          <a:effectLst/>
                          <a:latin typeface="Inter"/>
                        </a:rPr>
                        <a:t>데이터 처리량 대비 성능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: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덜 중요한 정보를 무시함으로써 절약된 </a:t>
                      </a:r>
                      <a:r>
                        <a:rPr lang="ko-KR" altLang="en-US" sz="1000" b="0" dirty="0" err="1">
                          <a:effectLst/>
                          <a:latin typeface="Inter"/>
                        </a:rPr>
                        <a:t>연산량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en-US" sz="1000" b="0" dirty="0">
                          <a:effectLst/>
                          <a:latin typeface="Inter"/>
                        </a:rPr>
                        <a:t>FLOPs)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과 전력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소모량 측정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000" b="1" dirty="0">
                          <a:effectLst/>
                          <a:latin typeface="Inter"/>
                        </a:rPr>
                        <a:t>Efficiency Ratio:</a:t>
                      </a:r>
                    </a:p>
                    <a:p>
                      <a:pPr>
                        <a:lnSpc>
                          <a:spcPts val="1500"/>
                        </a:lnSpc>
                        <a:buNone/>
                      </a:pPr>
                      <a:endParaRPr lang="en-US" sz="1000" b="1" dirty="0">
                        <a:effectLst/>
                        <a:latin typeface="Inter"/>
                      </a:endParaRPr>
                    </a:p>
                    <a:p>
                      <a:pPr>
                        <a:lnSpc>
                          <a:spcPts val="1500"/>
                        </a:lnSpc>
                        <a:buNone/>
                      </a:pPr>
                      <a:endParaRPr lang="en-US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0" dirty="0">
                          <a:effectLst/>
                          <a:latin typeface="Inter"/>
                        </a:rPr>
                        <a:t>선택적 주의 기제의 공학적 목표인 고효율 </a:t>
                      </a:r>
                      <a:r>
                        <a:rPr lang="en-US" sz="1000" b="0" dirty="0">
                          <a:effectLst/>
                          <a:latin typeface="Inter"/>
                        </a:rPr>
                        <a:t>AI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달성 여부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모든 정보를 다 처리하지 않음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793252"/>
                  </a:ext>
                </a:extLst>
              </a:tr>
              <a:tr h="28392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목표 변경 적응성</a:t>
                      </a:r>
                      <a:br>
                        <a:rPr lang="en-US" altLang="ko-KR" sz="1000" b="0" dirty="0">
                          <a:effectLst/>
                          <a:latin typeface="Inter"/>
                        </a:rPr>
                      </a:br>
                      <a:r>
                        <a:rPr lang="en-US" sz="1000" b="0" dirty="0">
                          <a:effectLst/>
                          <a:latin typeface="Inter"/>
                        </a:rPr>
                        <a:t>(Goal-Driven Adaptability)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000" b="1" dirty="0">
                          <a:effectLst/>
                          <a:latin typeface="Inter"/>
                        </a:rPr>
                        <a:t>Zero-shot Goal Switching:</a:t>
                      </a:r>
                      <a:r>
                        <a:rPr lang="ko-KR" altLang="en-US" sz="1000" b="1" dirty="0">
                          <a:effectLst/>
                          <a:latin typeface="Inter"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동일한 입력 상황에서 목표만 변경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예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: "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컵 잡기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" → "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컵 색깔을 말하기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")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했을 때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주의 집중 영역이 즉각적으로 변하는지</a:t>
                      </a:r>
                      <a:endParaRPr lang="en-US" altLang="ko-KR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sz="1000" b="1" dirty="0">
                          <a:effectLst/>
                          <a:latin typeface="Inter"/>
                        </a:rPr>
                        <a:t>Adaptation Latency &amp; Accuracy</a:t>
                      </a:r>
                      <a:r>
                        <a:rPr lang="en-US" sz="1000" b="0" dirty="0">
                          <a:effectLst/>
                          <a:latin typeface="Inter"/>
                        </a:rPr>
                        <a:t>: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 목표 변경 후 안정화까지 걸리는 시간</a:t>
                      </a:r>
                      <a:endParaRPr lang="en-US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0" dirty="0">
                          <a:effectLst/>
                          <a:latin typeface="Inter"/>
                        </a:rPr>
                        <a:t>고정된 데이터 처리가 아니라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, Top-down(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개념 주도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신호에 의해 정보 처리가 유연하게 제어됨을 증명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.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8938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653921D-AB7A-1BCB-30BE-66215B2F64F6}"/>
              </a:ext>
            </a:extLst>
          </p:cNvPr>
          <p:cNvSpPr txBox="1"/>
          <p:nvPr/>
        </p:nvSpPr>
        <p:spPr>
          <a:xfrm>
            <a:off x="4853515" y="3114011"/>
            <a:ext cx="622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6-1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공학적 관점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효율성과 목표 달성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에너지 효율 및 목표 적응력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에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초점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694D2A-5183-C9C1-0041-1D80BA95C1AB}"/>
              </a:ext>
            </a:extLst>
          </p:cNvPr>
          <p:cNvSpPr txBox="1"/>
          <p:nvPr/>
        </p:nvSpPr>
        <p:spPr>
          <a:xfrm>
            <a:off x="4830175" y="2630042"/>
            <a:ext cx="7160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** </a:t>
            </a:r>
            <a:r>
              <a:rPr lang="ko-KR" altLang="en-US" sz="1200" dirty="0">
                <a:solidFill>
                  <a:srgbClr val="1A1C1E"/>
                </a:solidFill>
                <a:latin typeface="Inter"/>
              </a:rPr>
              <a:t>제안한 </a:t>
            </a:r>
            <a:r>
              <a:rPr lang="en-US" altLang="ko-KR" sz="1200" dirty="0">
                <a:solidFill>
                  <a:srgbClr val="1A1C1E"/>
                </a:solidFill>
                <a:latin typeface="Inter"/>
              </a:rPr>
              <a:t>AI </a:t>
            </a:r>
            <a:r>
              <a:rPr lang="ko-KR" altLang="en-US" sz="1200" dirty="0">
                <a:solidFill>
                  <a:srgbClr val="1A1C1E"/>
                </a:solidFill>
                <a:latin typeface="Inter"/>
              </a:rPr>
              <a:t>패러다임이 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주어진 맥락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, 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지식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, 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목표에 따라 </a:t>
            </a:r>
            <a:r>
              <a:rPr lang="ko-KR" altLang="en-US" sz="1200" b="1" i="0" dirty="0">
                <a:solidFill>
                  <a:srgbClr val="1A1C1E"/>
                </a:solidFill>
                <a:effectLst/>
                <a:latin typeface="Inter"/>
              </a:rPr>
              <a:t>중요한 정보에만 선택적으로 주의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를 기울이고 자원을 효율적으로 사용하는지 평가</a:t>
            </a:r>
            <a:endParaRPr lang="en-KR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3AB5F6-4E68-85A1-ABCA-829AA6E40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4" y="4996916"/>
            <a:ext cx="1319041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DE4E7-CB2E-8FE3-4002-BFCBCED0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366-6062-7409-A1F8-84533660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이 과제요구에 어떻게 부합할 것인가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C1CF-F762-D1A3-44F4-89C452E70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제안 목표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1900" dirty="0"/>
              <a:t>1) </a:t>
            </a:r>
            <a:r>
              <a:rPr lang="ko-KR" altLang="en-US" sz="1900" dirty="0"/>
              <a:t>외부환경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외부수용감각</a:t>
            </a:r>
            <a:r>
              <a:rPr lang="en-US" altLang="ko-KR" sz="1900" dirty="0"/>
              <a:t>), </a:t>
            </a:r>
            <a:r>
              <a:rPr lang="ko-KR" altLang="en-US" sz="1900" dirty="0"/>
              <a:t>자신 인식 </a:t>
            </a:r>
            <a:r>
              <a:rPr lang="en-US" altLang="ko-KR" sz="1900" dirty="0"/>
              <a:t>(</a:t>
            </a:r>
            <a:r>
              <a:rPr lang="ko-KR" altLang="en-US" sz="1900" dirty="0"/>
              <a:t>고유감각</a:t>
            </a:r>
            <a:r>
              <a:rPr lang="en-US" altLang="ko-KR" sz="1900" dirty="0"/>
              <a:t>), </a:t>
            </a:r>
            <a:r>
              <a:rPr lang="ko-KR" altLang="en-US" sz="1900" dirty="0"/>
              <a:t>내부환경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내부수용감각</a:t>
            </a:r>
            <a:r>
              <a:rPr lang="en-US" altLang="ko-KR" sz="1900" dirty="0"/>
              <a:t>) </a:t>
            </a:r>
            <a:r>
              <a:rPr lang="ko-KR" altLang="en-US" sz="1900" dirty="0"/>
              <a:t>다중 감각 정보를 </a:t>
            </a:r>
            <a:r>
              <a:rPr lang="en-US" altLang="ko-KR" sz="1900" dirty="0"/>
              <a:t>2)</a:t>
            </a:r>
            <a:r>
              <a:rPr lang="ko-KR" altLang="en-US" sz="1900" dirty="0"/>
              <a:t> 주어진 목표에 맞게 선택적으로 주의</a:t>
            </a:r>
            <a:r>
              <a:rPr lang="en-US" altLang="ko-KR" sz="1900" dirty="0"/>
              <a:t>/</a:t>
            </a:r>
            <a:r>
              <a:rPr lang="ko-KR" altLang="en-US" sz="1900" dirty="0"/>
              <a:t>통합하여</a:t>
            </a:r>
            <a:r>
              <a:rPr lang="en-US" altLang="ko-KR" sz="1900" dirty="0"/>
              <a:t>, 3) </a:t>
            </a:r>
            <a:r>
              <a:rPr lang="ko-KR" altLang="en-US" sz="1900" dirty="0"/>
              <a:t>세상에 대한 일관성 있는 잠재표상을 만들고</a:t>
            </a:r>
            <a:r>
              <a:rPr lang="en-US" altLang="ko-KR" sz="1900" dirty="0"/>
              <a:t>, 4) </a:t>
            </a:r>
            <a:r>
              <a:rPr lang="ko-KR" altLang="en-US" sz="1900" dirty="0"/>
              <a:t>불확실한 환경에서 감각결손을 스스로 복원하는</a:t>
            </a:r>
            <a:r>
              <a:rPr lang="en-US" altLang="ko-KR" sz="1900" dirty="0"/>
              <a:t>, “</a:t>
            </a:r>
            <a:r>
              <a:rPr lang="ko-KR" altLang="en-US" sz="1900" dirty="0"/>
              <a:t>뇌과학적으로 충실하면서도 공학적으로 강건한” 개념 주도 </a:t>
            </a:r>
            <a:r>
              <a:rPr lang="en-US" altLang="ko-KR" sz="1900" dirty="0"/>
              <a:t>AI </a:t>
            </a:r>
            <a:r>
              <a:rPr lang="ko-KR" altLang="en-US" sz="1900" dirty="0"/>
              <a:t>개발</a:t>
            </a:r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sz="2400" dirty="0"/>
          </a:p>
          <a:p>
            <a:pPr lvl="1"/>
            <a:endParaRPr lang="en-US" altLang="ko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92D88-83EA-3F89-17DF-C6B1BF6C35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F63F6-1C85-AE28-1A32-452C79C4529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26F82-FB93-9161-C7EF-CD636A2C70CF}"/>
              </a:ext>
            </a:extLst>
          </p:cNvPr>
          <p:cNvSpPr txBox="1"/>
          <p:nvPr/>
        </p:nvSpPr>
        <p:spPr>
          <a:xfrm>
            <a:off x="363992" y="2551837"/>
            <a:ext cx="39060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선택적 주의 감각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통합감각 평가프레임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 이상의 다중감각 정보를 통합하는가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그 효과와 유용성을 제시하였는가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맥락과 지식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목표에 의해 중요한 정보만을 잘 선별하였는가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468CC-85D8-D6A6-FBA5-F478571BF0C4}"/>
              </a:ext>
            </a:extLst>
          </p:cNvPr>
          <p:cNvSpPr txBox="1"/>
          <p:nvPr/>
        </p:nvSpPr>
        <p:spPr>
          <a:xfrm>
            <a:off x="363992" y="2220254"/>
            <a:ext cx="324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가지 달성해야 할 요구사항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D3F55-BDA9-034F-EB43-4F32A65E2D9E}"/>
              </a:ext>
            </a:extLst>
          </p:cNvPr>
          <p:cNvSpPr txBox="1"/>
          <p:nvPr/>
        </p:nvSpPr>
        <p:spPr>
          <a:xfrm>
            <a:off x="363992" y="4654364"/>
            <a:ext cx="330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추가적으로 선호하는 포인트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D2676-D294-B927-F7D4-775667DFAE0D}"/>
              </a:ext>
            </a:extLst>
          </p:cNvPr>
          <p:cNvSpPr txBox="1"/>
          <p:nvPr/>
        </p:nvSpPr>
        <p:spPr>
          <a:xfrm>
            <a:off x="363992" y="4970855"/>
            <a:ext cx="390600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성능 대비 에너지 소비 최소화하는 고효율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적은 양의 데이터나 희귀한  사례만으로 새로운 개념 학습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일반화할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환경 및 데이터의 모호성 해소할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포괄적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종합적 상황 이해가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과제 수행의 논리적 개념적 설명이 가능하는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능동적이고 유연한  주의제어가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5DFFE-B0C1-F659-42A6-9B50D107CFB0}"/>
              </a:ext>
            </a:extLst>
          </p:cNvPr>
          <p:cNvSpPr txBox="1"/>
          <p:nvPr/>
        </p:nvSpPr>
        <p:spPr>
          <a:xfrm>
            <a:off x="4710071" y="2221453"/>
            <a:ext cx="6037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7215ABC-31A5-FD1B-AD52-0F3B6F6C1DF6}"/>
              </a:ext>
            </a:extLst>
          </p:cNvPr>
          <p:cNvSpPr/>
          <p:nvPr/>
        </p:nvSpPr>
        <p:spPr>
          <a:xfrm>
            <a:off x="4710071" y="2558808"/>
            <a:ext cx="7324334" cy="3797042"/>
          </a:xfrm>
          <a:prstGeom prst="roundRect">
            <a:avLst>
              <a:gd name="adj" fmla="val 40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5265B-E2FA-A4A2-6208-8DB39FB89DD6}"/>
              </a:ext>
            </a:extLst>
          </p:cNvPr>
          <p:cNvSpPr/>
          <p:nvPr/>
        </p:nvSpPr>
        <p:spPr>
          <a:xfrm>
            <a:off x="446015" y="3131158"/>
            <a:ext cx="3775045" cy="11362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F26A9AA-BB0F-D296-557F-0415FAB3D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853866"/>
              </p:ext>
            </p:extLst>
          </p:nvPr>
        </p:nvGraphicFramePr>
        <p:xfrm>
          <a:off x="4853515" y="3260959"/>
          <a:ext cx="6984325" cy="3001162"/>
        </p:xfrm>
        <a:graphic>
          <a:graphicData uri="http://schemas.openxmlformats.org/drawingml/2006/table">
            <a:tbl>
              <a:tblPr/>
              <a:tblGrid>
                <a:gridCol w="1222820">
                  <a:extLst>
                    <a:ext uri="{9D8B030D-6E8A-4147-A177-3AD203B41FA5}">
                      <a16:colId xmlns:a16="http://schemas.microsoft.com/office/drawing/2014/main" val="851537663"/>
                    </a:ext>
                  </a:extLst>
                </a:gridCol>
                <a:gridCol w="2251588">
                  <a:extLst>
                    <a:ext uri="{9D8B030D-6E8A-4147-A177-3AD203B41FA5}">
                      <a16:colId xmlns:a16="http://schemas.microsoft.com/office/drawing/2014/main" val="2851682070"/>
                    </a:ext>
                  </a:extLst>
                </a:gridCol>
                <a:gridCol w="1376516">
                  <a:extLst>
                    <a:ext uri="{9D8B030D-6E8A-4147-A177-3AD203B41FA5}">
                      <a16:colId xmlns:a16="http://schemas.microsoft.com/office/drawing/2014/main" val="446942924"/>
                    </a:ext>
                  </a:extLst>
                </a:gridCol>
                <a:gridCol w="2133401">
                  <a:extLst>
                    <a:ext uri="{9D8B030D-6E8A-4147-A177-3AD203B41FA5}">
                      <a16:colId xmlns:a16="http://schemas.microsoft.com/office/drawing/2014/main" val="311722914"/>
                    </a:ext>
                  </a:extLst>
                </a:gridCol>
              </a:tblGrid>
              <a:tr h="18657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평가 항목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구체적 조사</a:t>
                      </a:r>
                      <a:r>
                        <a:rPr lang="en-US" altLang="ko-KR" sz="1100" b="1" dirty="0">
                          <a:effectLst/>
                          <a:latin typeface="Inter"/>
                        </a:rPr>
                        <a:t>/</a:t>
                      </a:r>
                      <a:r>
                        <a:rPr lang="ko-KR" altLang="en-US" sz="1100" b="1" dirty="0">
                          <a:effectLst/>
                          <a:latin typeface="Inter"/>
                        </a:rPr>
                        <a:t>측정 항목</a:t>
                      </a:r>
                      <a:endParaRPr lang="en-US" sz="1100" b="1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점수 산정 방식</a:t>
                      </a:r>
                      <a:endParaRPr lang="en-US" sz="1100" b="1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항목의 의의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2062"/>
                  </a:ext>
                </a:extLst>
              </a:tr>
              <a:tr h="213478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예측 오차 최소화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(Prediction error minimization)</a:t>
                      </a:r>
                      <a:endParaRPr lang="en-US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000" b="1" dirty="0">
                          <a:effectLst/>
                          <a:latin typeface="Inter"/>
                        </a:rPr>
                        <a:t>Surprisal (</a:t>
                      </a:r>
                      <a:r>
                        <a:rPr lang="ko-KR" altLang="en-US" sz="1000" b="1" dirty="0">
                          <a:effectLst/>
                          <a:latin typeface="Inter"/>
                        </a:rPr>
                        <a:t>놀라움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) </a:t>
                      </a:r>
                      <a:r>
                        <a:rPr lang="ko-KR" altLang="en-US" sz="1000" b="1" dirty="0">
                          <a:effectLst/>
                          <a:latin typeface="Inter"/>
                        </a:rPr>
                        <a:t>감소율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: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시간이 지남에 따라 입력 감각에 대한 모델의 예측 오차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(Surprise)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가 줄어드는 경향성 분석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000" b="1" dirty="0">
                          <a:effectLst/>
                          <a:latin typeface="Inter"/>
                        </a:rPr>
                        <a:t>Cumulative Prediction Error: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낮을수록 세상 모델링 우수 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장기 기억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/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지식 활용 능력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0" dirty="0">
                          <a:effectLst/>
                          <a:latin typeface="Inter"/>
                        </a:rPr>
                        <a:t>뇌가 세상을 예측 모델로 이해한다는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"Predictive Processing"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이론을 </a:t>
                      </a:r>
                      <a:r>
                        <a:rPr lang="ko-KR" altLang="en-US" sz="1000" b="0" dirty="0" err="1">
                          <a:effectLst/>
                          <a:latin typeface="Inter"/>
                        </a:rPr>
                        <a:t>따르는지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불확실성을 능동적으로 줄이는지 평가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.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790470"/>
                  </a:ext>
                </a:extLst>
              </a:tr>
              <a:tr h="339329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내부수용 감각 기반 주의</a:t>
                      </a:r>
                      <a:br>
                        <a:rPr lang="en-US" altLang="ko-KR" sz="1000" b="0" dirty="0">
                          <a:effectLst/>
                          <a:latin typeface="Inter"/>
                        </a:rPr>
                      </a:br>
                      <a:r>
                        <a:rPr lang="en-US" sz="1000" b="0" dirty="0">
                          <a:effectLst/>
                          <a:latin typeface="Inter"/>
                        </a:rPr>
                        <a:t>(Interoception-driven Attention)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항상성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(</a:t>
                      </a:r>
                      <a:r>
                        <a:rPr lang="en-US" sz="1000" b="1" dirty="0">
                          <a:effectLst/>
                          <a:latin typeface="Inter"/>
                        </a:rPr>
                        <a:t>Homeostasis) </a:t>
                      </a:r>
                      <a:r>
                        <a:rPr lang="ko-KR" altLang="en-US" sz="1000" b="1" dirty="0">
                          <a:effectLst/>
                          <a:latin typeface="Inter"/>
                        </a:rPr>
                        <a:t>연동 테스트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: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가상의 배터리가 부족할 때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내부수용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),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작업 목표보다 충전기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시각 정보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000" b="0" dirty="0" err="1">
                          <a:effectLst/>
                          <a:latin typeface="Inter"/>
                        </a:rPr>
                        <a:t>에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 대한 주의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en-US" sz="1000" b="0" dirty="0">
                          <a:effectLst/>
                          <a:latin typeface="Inter"/>
                        </a:rPr>
                        <a:t>Attention)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가 우선순위를 갖는지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000" b="1" dirty="0">
                          <a:effectLst/>
                          <a:latin typeface="Inter"/>
                        </a:rPr>
                        <a:t>Allostatic Regulation Score: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생존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내부 상태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과 임무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외부 목표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간 조절 능력</a:t>
                      </a:r>
                      <a:endParaRPr lang="en-US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0" dirty="0">
                          <a:effectLst/>
                          <a:latin typeface="Inter"/>
                        </a:rPr>
                        <a:t>제안서의 핵심 차별점인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"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내부수용감각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"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이 단순 데이터가 아니라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주의를 제어하는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'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동기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(Motivation)'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로 작용하는지 검증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.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793252"/>
                  </a:ext>
                </a:extLst>
              </a:tr>
              <a:tr h="28392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비주의적 </a:t>
                      </a:r>
                      <a:r>
                        <a:rPr lang="ko-KR" altLang="en-US" sz="1000" b="1" dirty="0" err="1">
                          <a:effectLst/>
                          <a:latin typeface="Inter"/>
                        </a:rPr>
                        <a:t>맹시</a:t>
                      </a:r>
                      <a:r>
                        <a:rPr lang="ko-KR" altLang="en-US" sz="1000" b="1" dirty="0">
                          <a:effectLst/>
                          <a:latin typeface="Inter"/>
                        </a:rPr>
                        <a:t> 구현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(Inattentional Blindness)</a:t>
                      </a:r>
                      <a:endParaRPr lang="en-US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1" dirty="0">
                          <a:effectLst/>
                          <a:latin typeface="Inter"/>
                        </a:rPr>
                        <a:t>관련 없는 강한 자극 무시</a:t>
                      </a:r>
                      <a:r>
                        <a:rPr lang="en-US" altLang="ko-KR" sz="1000" b="1" dirty="0">
                          <a:effectLst/>
                          <a:latin typeface="Inter"/>
                        </a:rPr>
                        <a:t>: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목표에 집중할 때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시야에 들어온 강렬하지만 무관한 자극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예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: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지나가는 사람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을 뇌처럼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'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보지 못하고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'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넘기는지</a:t>
                      </a:r>
                      <a:endParaRPr lang="en-US" altLang="ko-KR" sz="10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sz="1000" b="1" dirty="0">
                          <a:effectLst/>
                          <a:latin typeface="Inter"/>
                        </a:rPr>
                        <a:t>Distractor Suppression Rate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000" b="0" dirty="0">
                          <a:effectLst/>
                          <a:latin typeface="Inter"/>
                        </a:rPr>
                        <a:t>인간의 선택적 주의 특징인 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'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비주의적 </a:t>
                      </a:r>
                      <a:r>
                        <a:rPr lang="ko-KR" altLang="en-US" sz="1000" b="0" dirty="0" err="1">
                          <a:effectLst/>
                          <a:latin typeface="Inter"/>
                        </a:rPr>
                        <a:t>맹시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'</a:t>
                      </a:r>
                      <a:r>
                        <a:rPr lang="ko-KR" altLang="en-US" sz="1000" b="0" dirty="0" err="1">
                          <a:effectLst/>
                          <a:latin typeface="Inter"/>
                        </a:rPr>
                        <a:t>를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 재현함으로써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  <a:latin typeface="Inter"/>
                        </a:rPr>
                        <a:t>과도한 정보 처리를 막는 뇌 모사 메커니즘 확인</a:t>
                      </a:r>
                      <a:r>
                        <a:rPr lang="en-US" altLang="ko-KR" sz="1000" b="0" dirty="0">
                          <a:effectLst/>
                          <a:latin typeface="Inter"/>
                        </a:rPr>
                        <a:t>.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8938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7808CCA-B66B-F85F-5E20-953FAB283FAC}"/>
              </a:ext>
            </a:extLst>
          </p:cNvPr>
          <p:cNvSpPr txBox="1"/>
          <p:nvPr/>
        </p:nvSpPr>
        <p:spPr>
          <a:xfrm>
            <a:off x="4853515" y="2651899"/>
            <a:ext cx="52933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6-2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뇌 과학적 관점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인지적 타당성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** 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예측 코딩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(Predictive Coding) 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및 능동적 추론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구현 여부 평가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5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F9298-973F-FF82-97DD-4C0BB53E0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B102-8062-25B4-22C1-28B6EBC3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이 과제요구에 어떻게 부합할 것인가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5C4E2-7FF7-5516-C73A-6B7E93D8F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제안 목표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1900" dirty="0"/>
              <a:t>1) </a:t>
            </a:r>
            <a:r>
              <a:rPr lang="ko-KR" altLang="en-US" sz="1900" dirty="0"/>
              <a:t>외부환경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외부수용감각</a:t>
            </a:r>
            <a:r>
              <a:rPr lang="en-US" altLang="ko-KR" sz="1900" dirty="0"/>
              <a:t>), </a:t>
            </a:r>
            <a:r>
              <a:rPr lang="ko-KR" altLang="en-US" sz="1900" dirty="0"/>
              <a:t>자신 인식 </a:t>
            </a:r>
            <a:r>
              <a:rPr lang="en-US" altLang="ko-KR" sz="1900" dirty="0"/>
              <a:t>(</a:t>
            </a:r>
            <a:r>
              <a:rPr lang="ko-KR" altLang="en-US" sz="1900" dirty="0"/>
              <a:t>고유감각</a:t>
            </a:r>
            <a:r>
              <a:rPr lang="en-US" altLang="ko-KR" sz="1900" dirty="0"/>
              <a:t>), </a:t>
            </a:r>
            <a:r>
              <a:rPr lang="ko-KR" altLang="en-US" sz="1900" dirty="0"/>
              <a:t>내부환경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내부수용감각</a:t>
            </a:r>
            <a:r>
              <a:rPr lang="en-US" altLang="ko-KR" sz="1900" dirty="0"/>
              <a:t>) </a:t>
            </a:r>
            <a:r>
              <a:rPr lang="ko-KR" altLang="en-US" sz="1900" dirty="0"/>
              <a:t>다중 감각 정보를 </a:t>
            </a:r>
            <a:r>
              <a:rPr lang="en-US" altLang="ko-KR" sz="1900" dirty="0"/>
              <a:t>2)</a:t>
            </a:r>
            <a:r>
              <a:rPr lang="ko-KR" altLang="en-US" sz="1900" dirty="0"/>
              <a:t> 주어진 목표에 맞게 선택적으로 주의</a:t>
            </a:r>
            <a:r>
              <a:rPr lang="en-US" altLang="ko-KR" sz="1900" dirty="0"/>
              <a:t>/</a:t>
            </a:r>
            <a:r>
              <a:rPr lang="ko-KR" altLang="en-US" sz="1900" dirty="0"/>
              <a:t>통합하여</a:t>
            </a:r>
            <a:r>
              <a:rPr lang="en-US" altLang="ko-KR" sz="1900" dirty="0"/>
              <a:t>, 3) </a:t>
            </a:r>
            <a:r>
              <a:rPr lang="ko-KR" altLang="en-US" sz="1900" dirty="0"/>
              <a:t>세상에 대한 일관성 있는 잠재표상을 만들고</a:t>
            </a:r>
            <a:r>
              <a:rPr lang="en-US" altLang="ko-KR" sz="1900" dirty="0"/>
              <a:t>, 4) </a:t>
            </a:r>
            <a:r>
              <a:rPr lang="ko-KR" altLang="en-US" sz="1900" dirty="0"/>
              <a:t>불확실한 환경에서 감각결손을 스스로 복원하는</a:t>
            </a:r>
            <a:r>
              <a:rPr lang="en-US" altLang="ko-KR" sz="1900" dirty="0"/>
              <a:t>, “</a:t>
            </a:r>
            <a:r>
              <a:rPr lang="ko-KR" altLang="en-US" sz="1900" dirty="0"/>
              <a:t>뇌과학적으로 충실하면서도 공학적으로 강건한” 개념 주도 </a:t>
            </a:r>
            <a:r>
              <a:rPr lang="en-US" altLang="ko-KR" sz="1900" dirty="0"/>
              <a:t>AI </a:t>
            </a:r>
            <a:r>
              <a:rPr lang="ko-KR" altLang="en-US" sz="1900" dirty="0"/>
              <a:t>개발</a:t>
            </a:r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sz="2400" dirty="0"/>
          </a:p>
          <a:p>
            <a:pPr lvl="1"/>
            <a:endParaRPr lang="en-US" altLang="ko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0D12F-66E4-601C-D91A-5521D36D0C4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538588-2CDA-D176-B292-DF2EBA4AFAC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F91E7-1327-8E89-5488-75DEF3F68B3D}"/>
              </a:ext>
            </a:extLst>
          </p:cNvPr>
          <p:cNvSpPr txBox="1"/>
          <p:nvPr/>
        </p:nvSpPr>
        <p:spPr>
          <a:xfrm>
            <a:off x="363992" y="2551837"/>
            <a:ext cx="39060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선택적 주의 감각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통합감각 평가프레임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 이상의 다중감각 정보를 통합하는가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그 효과와 유용성을 제시하였는가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맥락과 지식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목표에 의해 중요한 정보만을 잘 선별하였는가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8E6AB-0CED-C0C2-334A-4854AD0B21BB}"/>
              </a:ext>
            </a:extLst>
          </p:cNvPr>
          <p:cNvSpPr txBox="1"/>
          <p:nvPr/>
        </p:nvSpPr>
        <p:spPr>
          <a:xfrm>
            <a:off x="363992" y="2220254"/>
            <a:ext cx="324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가지 달성해야 할 요구사항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EDC3E-910A-3650-FB15-9801F7A6E24C}"/>
              </a:ext>
            </a:extLst>
          </p:cNvPr>
          <p:cNvSpPr txBox="1"/>
          <p:nvPr/>
        </p:nvSpPr>
        <p:spPr>
          <a:xfrm>
            <a:off x="363992" y="4654364"/>
            <a:ext cx="330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추가적으로 선호하는 포인트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CEC4B-157F-61DB-4F69-B3D80CE653F8}"/>
              </a:ext>
            </a:extLst>
          </p:cNvPr>
          <p:cNvSpPr txBox="1"/>
          <p:nvPr/>
        </p:nvSpPr>
        <p:spPr>
          <a:xfrm>
            <a:off x="363992" y="4970855"/>
            <a:ext cx="390600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성능 대비 에너지 소비 최소화하는 고효율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적은 양의 데이터나 희귀한  사례만으로 새로운 개념 학습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일반화할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환경 및 데이터의 모호성 해소할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포괄적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종합적 상황 이해가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과제 수행의 논리적 개념적 설명이 가능하는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능동적이고 유연한  주의제어가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95F13-A531-6614-7227-A48252D4CC63}"/>
              </a:ext>
            </a:extLst>
          </p:cNvPr>
          <p:cNvSpPr txBox="1"/>
          <p:nvPr/>
        </p:nvSpPr>
        <p:spPr>
          <a:xfrm>
            <a:off x="4710071" y="2221453"/>
            <a:ext cx="721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논리적으로 개념 설명이 가능하고 종합적 상황이해를 하는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AI?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Model?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48A8AE1-6587-4480-0D6B-42432DEC7250}"/>
              </a:ext>
            </a:extLst>
          </p:cNvPr>
          <p:cNvSpPr/>
          <p:nvPr/>
        </p:nvSpPr>
        <p:spPr>
          <a:xfrm>
            <a:off x="4710071" y="2558808"/>
            <a:ext cx="7324334" cy="3797042"/>
          </a:xfrm>
          <a:prstGeom prst="roundRect">
            <a:avLst>
              <a:gd name="adj" fmla="val 40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BC59F-50C7-362F-9D82-EB152B63093A}"/>
              </a:ext>
            </a:extLst>
          </p:cNvPr>
          <p:cNvSpPr/>
          <p:nvPr/>
        </p:nvSpPr>
        <p:spPr>
          <a:xfrm>
            <a:off x="446015" y="2567275"/>
            <a:ext cx="3775045" cy="17085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8AD00-6767-4BD5-A16D-58DD80928E50}"/>
              </a:ext>
            </a:extLst>
          </p:cNvPr>
          <p:cNvSpPr/>
          <p:nvPr/>
        </p:nvSpPr>
        <p:spPr>
          <a:xfrm>
            <a:off x="446015" y="6112935"/>
            <a:ext cx="3775045" cy="180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E75B9A-0249-26CC-5714-F42519DA8FB4}"/>
              </a:ext>
            </a:extLst>
          </p:cNvPr>
          <p:cNvSpPr/>
          <p:nvPr/>
        </p:nvSpPr>
        <p:spPr>
          <a:xfrm>
            <a:off x="446014" y="4992918"/>
            <a:ext cx="3775045" cy="75814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B4E75A-83E6-8922-08D1-B76E2E501B2D}"/>
              </a:ext>
            </a:extLst>
          </p:cNvPr>
          <p:cNvGrpSpPr/>
          <p:nvPr/>
        </p:nvGrpSpPr>
        <p:grpSpPr>
          <a:xfrm>
            <a:off x="4711530" y="2702854"/>
            <a:ext cx="3960403" cy="1058428"/>
            <a:chOff x="7758959" y="2604063"/>
            <a:chExt cx="3960403" cy="105842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501F-27D3-3624-17F1-A958608EC45E}"/>
                </a:ext>
              </a:extLst>
            </p:cNvPr>
            <p:cNvSpPr/>
            <p:nvPr/>
          </p:nvSpPr>
          <p:spPr>
            <a:xfrm>
              <a:off x="9363865" y="2991372"/>
              <a:ext cx="671119" cy="671119"/>
            </a:xfrm>
            <a:prstGeom prst="ellipse">
              <a:avLst/>
            </a:prstGeom>
            <a:ln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11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1100" dirty="0"/>
                <a:t>메모리</a:t>
              </a:r>
              <a:endParaRPr lang="en-KR" sz="1100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DD0979D5-4A4C-5D4A-7F7D-1776FF74C75D}"/>
                </a:ext>
              </a:extLst>
            </p:cNvPr>
            <p:cNvSpPr/>
            <p:nvPr/>
          </p:nvSpPr>
          <p:spPr>
            <a:xfrm rot="5400000">
              <a:off x="8490404" y="2814873"/>
              <a:ext cx="508145" cy="1041424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B542DE5B-AE21-9B8C-7A71-EB6CAA768015}"/>
                </a:ext>
              </a:extLst>
            </p:cNvPr>
            <p:cNvSpPr/>
            <p:nvPr/>
          </p:nvSpPr>
          <p:spPr>
            <a:xfrm rot="16200000">
              <a:off x="10400300" y="2814873"/>
              <a:ext cx="508145" cy="1041424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6BBE0-91D1-4EB3-AE83-8BF13CD03E02}"/>
                </a:ext>
              </a:extLst>
            </p:cNvPr>
            <p:cNvSpPr txBox="1"/>
            <p:nvPr/>
          </p:nvSpPr>
          <p:spPr>
            <a:xfrm>
              <a:off x="8787541" y="2604063"/>
              <a:ext cx="181537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다중감각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잠재표상을 위한 전역 공간</a:t>
              </a:r>
              <a:endParaRPr lang="en-KR" sz="11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DF433D-F391-F897-3C45-776779878F3C}"/>
                </a:ext>
              </a:extLst>
            </p:cNvPr>
            <p:cNvSpPr txBox="1"/>
            <p:nvPr/>
          </p:nvSpPr>
          <p:spPr>
            <a:xfrm>
              <a:off x="7758959" y="3131158"/>
              <a:ext cx="96985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모달리티</a:t>
              </a:r>
              <a:r>
                <a:rPr lang="ko-KR" altLang="en-US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A</a:t>
              </a:r>
              <a:b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</a:b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(e.g. </a:t>
              </a:r>
              <a:r>
                <a:rPr lang="ko-KR" altLang="en-US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시각</a:t>
              </a: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)</a:t>
              </a:r>
              <a:endParaRPr lang="en-KR" sz="11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7B78F8-DE0C-80F2-4D11-4BC9C0F44BCD}"/>
                </a:ext>
              </a:extLst>
            </p:cNvPr>
            <p:cNvSpPr txBox="1"/>
            <p:nvPr/>
          </p:nvSpPr>
          <p:spPr>
            <a:xfrm>
              <a:off x="10573100" y="3131158"/>
              <a:ext cx="114626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모달리티</a:t>
              </a:r>
              <a:r>
                <a:rPr lang="ko-KR" altLang="en-US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B</a:t>
              </a:r>
              <a:b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</a:b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(e.g. </a:t>
              </a:r>
              <a:r>
                <a:rPr lang="ko-KR" altLang="en-US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고유감각</a:t>
              </a: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)</a:t>
              </a:r>
              <a:endParaRPr lang="en-KR" sz="1100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E24B59-31EB-24BC-0D13-071EA0A01DB4}"/>
                </a:ext>
              </a:extLst>
            </p:cNvPr>
            <p:cNvGrpSpPr/>
            <p:nvPr/>
          </p:nvGrpSpPr>
          <p:grpSpPr>
            <a:xfrm rot="245709">
              <a:off x="8862942" y="3186180"/>
              <a:ext cx="572661" cy="291276"/>
              <a:chOff x="8684752" y="3836713"/>
              <a:chExt cx="824639" cy="29127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499FD52-4D5D-25BF-CB93-33D326666A62}"/>
                  </a:ext>
                </a:extLst>
              </p:cNvPr>
              <p:cNvGrpSpPr/>
              <p:nvPr/>
            </p:nvGrpSpPr>
            <p:grpSpPr>
              <a:xfrm rot="21397500">
                <a:off x="8684752" y="3940263"/>
                <a:ext cx="824639" cy="85288"/>
                <a:chOff x="8516972" y="3806039"/>
                <a:chExt cx="824639" cy="85288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8BA00912-DF6B-666D-E0F4-874748EA4EA6}"/>
                    </a:ext>
                  </a:extLst>
                </p:cNvPr>
                <p:cNvCxnSpPr/>
                <p:nvPr/>
              </p:nvCxnSpPr>
              <p:spPr>
                <a:xfrm>
                  <a:off x="8516972" y="3806039"/>
                  <a:ext cx="76125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7A7C6575-2A98-35D2-E1DC-C6035759E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80359" y="3891327"/>
                  <a:ext cx="76125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2ABFB4-12C7-3680-A3F6-E5B019B65B2C}"/>
                  </a:ext>
                </a:extLst>
              </p:cNvPr>
              <p:cNvSpPr txBox="1"/>
              <p:nvPr/>
            </p:nvSpPr>
            <p:spPr>
              <a:xfrm rot="21384977">
                <a:off x="8808827" y="3836713"/>
                <a:ext cx="5209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FF</a:t>
                </a:r>
                <a:endParaRPr lang="en-KR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29172EF-8EF7-72BA-CABB-A7946BFBE5F8}"/>
                  </a:ext>
                </a:extLst>
              </p:cNvPr>
              <p:cNvSpPr txBox="1"/>
              <p:nvPr/>
            </p:nvSpPr>
            <p:spPr>
              <a:xfrm rot="21220676">
                <a:off x="8951304" y="3912545"/>
                <a:ext cx="5209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FB</a:t>
                </a:r>
                <a:endParaRPr lang="en-KR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A3C5390-FC0A-F5F5-E44D-E44D46300635}"/>
                </a:ext>
              </a:extLst>
            </p:cNvPr>
            <p:cNvGrpSpPr/>
            <p:nvPr/>
          </p:nvGrpSpPr>
          <p:grpSpPr>
            <a:xfrm rot="245709">
              <a:off x="9973732" y="3197716"/>
              <a:ext cx="572661" cy="288916"/>
              <a:chOff x="8684752" y="3839073"/>
              <a:chExt cx="824639" cy="28891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5A7A51D-BB97-B39D-E743-F8C7390FB0D8}"/>
                  </a:ext>
                </a:extLst>
              </p:cNvPr>
              <p:cNvGrpSpPr/>
              <p:nvPr/>
            </p:nvGrpSpPr>
            <p:grpSpPr>
              <a:xfrm rot="21397500">
                <a:off x="8684752" y="3940263"/>
                <a:ext cx="824639" cy="85288"/>
                <a:chOff x="8516972" y="3806039"/>
                <a:chExt cx="824639" cy="85288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F1C8264-2E2D-4F35-CB27-225E62AE6D32}"/>
                    </a:ext>
                  </a:extLst>
                </p:cNvPr>
                <p:cNvCxnSpPr/>
                <p:nvPr/>
              </p:nvCxnSpPr>
              <p:spPr>
                <a:xfrm>
                  <a:off x="8516972" y="3806039"/>
                  <a:ext cx="76125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74BAF535-186D-2BF5-CDC2-E08FDEC65B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80359" y="3891327"/>
                  <a:ext cx="76125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729DF6-853B-5657-EE79-CB177E4C2488}"/>
                  </a:ext>
                </a:extLst>
              </p:cNvPr>
              <p:cNvSpPr txBox="1"/>
              <p:nvPr/>
            </p:nvSpPr>
            <p:spPr>
              <a:xfrm rot="21384977">
                <a:off x="8761353" y="3839073"/>
                <a:ext cx="5209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FB</a:t>
                </a:r>
                <a:endParaRPr lang="en-KR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5906D1-CF35-A304-6252-32C284BFCB2F}"/>
                  </a:ext>
                </a:extLst>
              </p:cNvPr>
              <p:cNvSpPr txBox="1"/>
              <p:nvPr/>
            </p:nvSpPr>
            <p:spPr>
              <a:xfrm rot="21220676">
                <a:off x="8951304" y="3912545"/>
                <a:ext cx="5209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FF</a:t>
                </a:r>
                <a:endParaRPr lang="en-KR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C4C7CD5-EF48-E205-F78F-0F064596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2210" y="3152046"/>
              <a:ext cx="228600" cy="2159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D1595A4-3541-2952-23D6-1D73B1783A60}"/>
              </a:ext>
            </a:extLst>
          </p:cNvPr>
          <p:cNvGrpSpPr/>
          <p:nvPr/>
        </p:nvGrpSpPr>
        <p:grpSpPr>
          <a:xfrm>
            <a:off x="5314532" y="3766596"/>
            <a:ext cx="2666535" cy="2521271"/>
            <a:chOff x="9347985" y="3814708"/>
            <a:chExt cx="2666535" cy="25212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D18A77-936D-487E-3AF9-7C1682353B83}"/>
                </a:ext>
              </a:extLst>
            </p:cNvPr>
            <p:cNvSpPr txBox="1"/>
            <p:nvPr/>
          </p:nvSpPr>
          <p:spPr>
            <a:xfrm>
              <a:off x="9873865" y="3814708"/>
              <a:ext cx="186012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Bayesian surprisal</a:t>
              </a:r>
              <a:r>
                <a:rPr lang="ko-KR" altLang="en-US" sz="11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 기반 장</a:t>
              </a:r>
              <a:r>
                <a:rPr lang="en-US" altLang="ko-KR" sz="11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lang="ko-KR" altLang="en-US" sz="11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단기 기억 모델 </a:t>
              </a:r>
              <a:r>
                <a:rPr lang="en-US" altLang="ko-KR" sz="11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(SSM)</a:t>
              </a:r>
              <a:endParaRPr lang="en-KR" sz="11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ED4285-20FD-2CC9-A782-F08D7816C706}"/>
                </a:ext>
              </a:extLst>
            </p:cNvPr>
            <p:cNvSpPr/>
            <p:nvPr/>
          </p:nvSpPr>
          <p:spPr>
            <a:xfrm>
              <a:off x="9454420" y="4481413"/>
              <a:ext cx="2370415" cy="163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B23BA8-23E2-4B8B-6F52-9BF3DF298611}"/>
                </a:ext>
              </a:extLst>
            </p:cNvPr>
            <p:cNvSpPr txBox="1"/>
            <p:nvPr/>
          </p:nvSpPr>
          <p:spPr>
            <a:xfrm>
              <a:off x="9436503" y="4381103"/>
              <a:ext cx="224167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다중감각 </a:t>
              </a:r>
              <a:r>
                <a:rPr lang="ko-KR" altLang="en-US" sz="1100" b="1" dirty="0" err="1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공통잠재공간</a:t>
              </a:r>
              <a:r>
                <a:rPr lang="ko-KR" altLang="en-US" sz="11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 기억형성</a:t>
              </a:r>
              <a:endParaRPr lang="en-KR" sz="11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44488B-DF1A-805B-9A74-77557D98B050}"/>
                </a:ext>
              </a:extLst>
            </p:cNvPr>
            <p:cNvSpPr txBox="1"/>
            <p:nvPr/>
          </p:nvSpPr>
          <p:spPr>
            <a:xfrm>
              <a:off x="9422509" y="4605774"/>
              <a:ext cx="175257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장기기억</a:t>
              </a:r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 State-Space Model</a:t>
              </a:r>
              <a:endParaRPr lang="en-KR" sz="9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8911EF-1942-E7FE-5116-6CE9D7CEAEB4}"/>
                </a:ext>
              </a:extLst>
            </p:cNvPr>
            <p:cNvSpPr txBox="1"/>
            <p:nvPr/>
          </p:nvSpPr>
          <p:spPr>
            <a:xfrm>
              <a:off x="9347985" y="6120535"/>
              <a:ext cx="26665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Titans: Learning to Memorize at Test Time, 2024, </a:t>
              </a:r>
              <a:r>
                <a:rPr lang="en-US" sz="800" dirty="0" err="1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arxiv</a:t>
              </a:r>
              <a:endParaRPr lang="en-KR" sz="800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6835EBE-28B3-5177-9BBF-2DC4649C0687}"/>
                </a:ext>
              </a:extLst>
            </p:cNvPr>
            <p:cNvSpPr/>
            <p:nvPr/>
          </p:nvSpPr>
          <p:spPr>
            <a:xfrm>
              <a:off x="9549177" y="4052621"/>
              <a:ext cx="487278" cy="374001"/>
            </a:xfrm>
            <a:custGeom>
              <a:avLst/>
              <a:gdLst>
                <a:gd name="csX0" fmla="*/ 592531 w 592531"/>
                <a:gd name="csY0" fmla="*/ 0 h 446227"/>
                <a:gd name="csX1" fmla="*/ 0 w 592531"/>
                <a:gd name="csY1" fmla="*/ 446227 h 44622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592531" h="446227">
                  <a:moveTo>
                    <a:pt x="592531" y="0"/>
                  </a:moveTo>
                  <a:cubicBezTo>
                    <a:pt x="388315" y="188976"/>
                    <a:pt x="184099" y="377952"/>
                    <a:pt x="0" y="446227"/>
                  </a:cubicBez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E51EE1B-3652-AEAE-2DED-60AE15CB008C}"/>
                </a:ext>
              </a:extLst>
            </p:cNvPr>
            <p:cNvSpPr/>
            <p:nvPr/>
          </p:nvSpPr>
          <p:spPr>
            <a:xfrm>
              <a:off x="11579962" y="4052622"/>
              <a:ext cx="248717" cy="438085"/>
            </a:xfrm>
            <a:custGeom>
              <a:avLst/>
              <a:gdLst>
                <a:gd name="csX0" fmla="*/ 0 w 248717"/>
                <a:gd name="csY0" fmla="*/ 0 h 409651"/>
                <a:gd name="csX1" fmla="*/ 248717 w 248717"/>
                <a:gd name="csY1" fmla="*/ 409651 h 40965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48717" h="409651">
                  <a:moveTo>
                    <a:pt x="0" y="0"/>
                  </a:moveTo>
                  <a:cubicBezTo>
                    <a:pt x="98755" y="165811"/>
                    <a:pt x="197511" y="331622"/>
                    <a:pt x="248717" y="409651"/>
                  </a:cubicBez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68C601-1C5D-22C9-F088-0F69B2334D1F}"/>
                </a:ext>
              </a:extLst>
            </p:cNvPr>
            <p:cNvSpPr txBox="1"/>
            <p:nvPr/>
          </p:nvSpPr>
          <p:spPr>
            <a:xfrm>
              <a:off x="11154747" y="4588034"/>
              <a:ext cx="7606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다중 감각 정보 </a:t>
              </a:r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Influx</a:t>
              </a:r>
              <a:endParaRPr lang="en-KR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980E2C2-7EF3-4330-3087-9D10F7A6141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9700" y="4919051"/>
              <a:ext cx="55506" cy="108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64E21D-EFA8-22C8-5F59-C325AC06920B}"/>
                </a:ext>
              </a:extLst>
            </p:cNvPr>
            <p:cNvSpPr txBox="1"/>
            <p:nvPr/>
          </p:nvSpPr>
          <p:spPr>
            <a:xfrm>
              <a:off x="9479397" y="5590913"/>
              <a:ext cx="2370415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“</a:t>
              </a:r>
              <a:r>
                <a:rPr lang="ko-KR" alt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매시간 </a:t>
              </a:r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(test time),</a:t>
              </a:r>
              <a:r>
                <a:rPr lang="ko-KR" alt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 내 기억</a:t>
              </a:r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lang="ko-KR" alt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맥락과 불일치하는 놀라운 </a:t>
              </a:r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(surprising)</a:t>
              </a:r>
              <a:r>
                <a:rPr lang="ko-KR" alt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 감각</a:t>
              </a:r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 </a:t>
              </a:r>
              <a:r>
                <a:rPr lang="ko-KR" alt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정보는 오랫동안 기억하겠다 </a:t>
              </a:r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(</a:t>
              </a:r>
              <a:r>
                <a:rPr lang="ko-KR" alt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선택적 기억</a:t>
              </a:r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).”</a:t>
              </a:r>
              <a:endParaRPr lang="en-KR" sz="9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1CF08D4-4294-F52F-1B1C-180B1A29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9123" y="4865426"/>
              <a:ext cx="2218961" cy="722650"/>
            </a:xfrm>
            <a:prstGeom prst="rect">
              <a:avLst/>
            </a:prstGeom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2434E7C-D6AF-141E-240D-847AED22BC9E}"/>
              </a:ext>
            </a:extLst>
          </p:cNvPr>
          <p:cNvCxnSpPr>
            <a:cxnSpLocks/>
          </p:cNvCxnSpPr>
          <p:nvPr/>
        </p:nvCxnSpPr>
        <p:spPr>
          <a:xfrm>
            <a:off x="7753897" y="3948171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D252A9D-C1B4-EAB1-D158-36E4D06FCF09}"/>
              </a:ext>
            </a:extLst>
          </p:cNvPr>
          <p:cNvSpPr txBox="1"/>
          <p:nvPr/>
        </p:nvSpPr>
        <p:spPr>
          <a:xfrm>
            <a:off x="7500270" y="3966828"/>
            <a:ext cx="18601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Foundation model</a:t>
            </a:r>
            <a:endParaRPr lang="en-KR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9DDC95-B0AB-F254-F37E-7F8AFA5E2FEA}"/>
              </a:ext>
            </a:extLst>
          </p:cNvPr>
          <p:cNvSpPr txBox="1"/>
          <p:nvPr/>
        </p:nvSpPr>
        <p:spPr>
          <a:xfrm>
            <a:off x="9189633" y="2696817"/>
            <a:ext cx="26240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외부</a:t>
            </a:r>
            <a:r>
              <a:rPr lang="en-US" altLang="ko-KR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/</a:t>
            </a:r>
            <a:r>
              <a:rPr lang="ko-KR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내부 환경을 이해하는 </a:t>
            </a:r>
            <a:endParaRPr lang="en-US" altLang="ko-KR" sz="1100" b="1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Multimodal </a:t>
            </a:r>
            <a:r>
              <a:rPr lang="en-US" altLang="ko-KR" sz="11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 </a:t>
            </a:r>
            <a:r>
              <a:rPr lang="en-US" altLang="ko-KR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model</a:t>
            </a:r>
            <a:endParaRPr lang="en-KR" sz="1100" dirty="0"/>
          </a:p>
        </p:txBody>
      </p:sp>
      <p:pic>
        <p:nvPicPr>
          <p:cNvPr id="55" name="Picture 54" descr="A diagram of a model&#10;&#10;AI-generated content may be incorrect.">
            <a:extLst>
              <a:ext uri="{FF2B5EF4-FFF2-40B4-BE49-F238E27FC236}">
                <a16:creationId xmlns:a16="http://schemas.microsoft.com/office/drawing/2014/main" id="{752D17EB-4350-68D7-C59C-CD1C496D79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83"/>
          <a:stretch>
            <a:fillRect/>
          </a:stretch>
        </p:blipFill>
        <p:spPr>
          <a:xfrm>
            <a:off x="9197807" y="3104277"/>
            <a:ext cx="2731726" cy="190880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1D6BAAC-E95F-56DE-CA6E-1DA66EA73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126" y="3376453"/>
            <a:ext cx="356400" cy="356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122B8DC-D858-E288-BD8D-C9F78D0B7E64}"/>
              </a:ext>
            </a:extLst>
          </p:cNvPr>
          <p:cNvSpPr txBox="1"/>
          <p:nvPr/>
        </p:nvSpPr>
        <p:spPr>
          <a:xfrm>
            <a:off x="9558869" y="3459222"/>
            <a:ext cx="2593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5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42E75B0-F4E3-4B0F-D6B7-DC1935E28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461" y="3376454"/>
            <a:ext cx="356400" cy="3564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DE05D7B-C378-EDAE-88B0-79BEA9909525}"/>
              </a:ext>
            </a:extLst>
          </p:cNvPr>
          <p:cNvSpPr txBox="1"/>
          <p:nvPr/>
        </p:nvSpPr>
        <p:spPr>
          <a:xfrm>
            <a:off x="10490204" y="3459223"/>
            <a:ext cx="2593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5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472B6E5-A9BB-0341-B951-F2E1B949A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9265" y="3376453"/>
            <a:ext cx="356400" cy="3564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57EAF3A-A228-5CB9-E2BD-4812244C5F85}"/>
              </a:ext>
            </a:extLst>
          </p:cNvPr>
          <p:cNvSpPr txBox="1"/>
          <p:nvPr/>
        </p:nvSpPr>
        <p:spPr>
          <a:xfrm>
            <a:off x="11430008" y="3459222"/>
            <a:ext cx="2593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5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Picture 69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ECFD62CE-4A97-E6EC-A80C-F963B5BB4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643" y="4924821"/>
            <a:ext cx="2853810" cy="13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52" grpId="0"/>
      <p:bldP spid="53" grpId="0"/>
      <p:bldP spid="64" grpId="0"/>
      <p:bldP spid="66" grpId="0"/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0D51D-5499-A1B3-2613-E0DDD142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 </a:t>
            </a:r>
            <a:r>
              <a:rPr lang="ko-KR" altLang="en-US" dirty="0"/>
              <a:t>우리 팀의 강점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A406-47D0-57AA-FC57-44F0ECF1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연구하는 감각 </a:t>
            </a:r>
            <a:r>
              <a:rPr lang="ko-KR" altLang="en-US" sz="2000" dirty="0" err="1"/>
              <a:t>모달리티의</a:t>
            </a:r>
            <a:r>
              <a:rPr lang="ko-KR" altLang="en-US" sz="2000" dirty="0"/>
              <a:t> 다양성 그리고 그에 의한 데이터 구축 역량 </a:t>
            </a:r>
            <a:r>
              <a:rPr lang="en-US" altLang="ko-KR" sz="1400" dirty="0"/>
              <a:t>(</a:t>
            </a:r>
            <a:r>
              <a:rPr lang="ko-KR" altLang="en-US" sz="1400" dirty="0"/>
              <a:t>성균관대학교</a:t>
            </a:r>
            <a:r>
              <a:rPr lang="en-US" altLang="ko-KR" sz="1400" dirty="0"/>
              <a:t>, </a:t>
            </a:r>
            <a:r>
              <a:rPr lang="ko-KR" altLang="en-US" sz="1400" dirty="0"/>
              <a:t>서울대학교</a:t>
            </a:r>
            <a:r>
              <a:rPr lang="en-US" altLang="ko-KR" sz="1400" dirty="0"/>
              <a:t>, </a:t>
            </a:r>
            <a:r>
              <a:rPr lang="ko-KR" altLang="en-US" sz="1400" dirty="0"/>
              <a:t>뇌연구원</a:t>
            </a:r>
            <a:r>
              <a:rPr lang="en-US" altLang="ko-KR" sz="1400" dirty="0"/>
              <a:t>)</a:t>
            </a:r>
          </a:p>
          <a:p>
            <a:pPr lvl="1"/>
            <a:r>
              <a:rPr lang="ko-KR" altLang="en-US" sz="1600" dirty="0"/>
              <a:t>외부수용감각 </a:t>
            </a:r>
            <a:r>
              <a:rPr lang="en-US" altLang="ko-KR" sz="1600" dirty="0"/>
              <a:t>(</a:t>
            </a:r>
            <a:r>
              <a:rPr lang="ko-KR" altLang="en-US" sz="1600" dirty="0"/>
              <a:t>시각</a:t>
            </a:r>
            <a:r>
              <a:rPr lang="en-US" altLang="ko-KR" sz="1600" dirty="0"/>
              <a:t>, </a:t>
            </a:r>
            <a:r>
              <a:rPr lang="ko-KR" altLang="en-US" sz="1600" dirty="0"/>
              <a:t>청각</a:t>
            </a:r>
            <a:r>
              <a:rPr lang="en-US" altLang="ko-KR" sz="1600" dirty="0"/>
              <a:t>, </a:t>
            </a:r>
            <a:r>
              <a:rPr lang="ko-KR" altLang="en-US" sz="1600" dirty="0"/>
              <a:t>후각</a:t>
            </a:r>
            <a:r>
              <a:rPr lang="en-US" altLang="ko-KR" sz="1600" dirty="0"/>
              <a:t>, </a:t>
            </a:r>
            <a:r>
              <a:rPr lang="ko-KR" altLang="en-US" sz="1600" dirty="0"/>
              <a:t>촉각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고유감각</a:t>
            </a:r>
          </a:p>
          <a:p>
            <a:pPr lvl="1"/>
            <a:r>
              <a:rPr lang="ko-KR" altLang="en-US" sz="1600" dirty="0"/>
              <a:t>내부수용감각</a:t>
            </a:r>
          </a:p>
          <a:p>
            <a:endParaRPr lang="en-US" altLang="ko-KR" sz="2000" dirty="0"/>
          </a:p>
          <a:p>
            <a:r>
              <a:rPr lang="ko-KR" altLang="en-US" sz="2000" dirty="0"/>
              <a:t>각 감각 프로세스를 연구하는 </a:t>
            </a:r>
            <a:r>
              <a:rPr lang="en-US" altLang="ko-KR" sz="2000" dirty="0"/>
              <a:t>PI</a:t>
            </a:r>
            <a:r>
              <a:rPr lang="ko-KR" altLang="en-US" sz="2000" dirty="0"/>
              <a:t>들의 회로수준 모델링 역량 </a:t>
            </a:r>
            <a:r>
              <a:rPr lang="en-US" altLang="ko-KR" sz="1400" dirty="0"/>
              <a:t>(</a:t>
            </a:r>
            <a:r>
              <a:rPr lang="ko-KR" altLang="en-US" sz="1400" dirty="0"/>
              <a:t>성균관대학교</a:t>
            </a:r>
            <a:r>
              <a:rPr lang="en-US" altLang="ko-KR" sz="1400" dirty="0"/>
              <a:t>, </a:t>
            </a:r>
            <a:r>
              <a:rPr lang="ko-KR" altLang="en-US" sz="1400" dirty="0"/>
              <a:t>서울대학교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사이버브레인</a:t>
            </a:r>
            <a:r>
              <a:rPr lang="ko-KR" altLang="en-US" sz="1400" dirty="0"/>
              <a:t> 연구실</a:t>
            </a:r>
            <a:r>
              <a:rPr lang="en-US" altLang="ko-KR" sz="1400" dirty="0"/>
              <a:t>)</a:t>
            </a:r>
            <a:endParaRPr lang="en-US" altLang="ko-KR" sz="2000" dirty="0"/>
          </a:p>
          <a:p>
            <a:r>
              <a:rPr lang="ko-KR" altLang="en-US" sz="2000" dirty="0"/>
              <a:t>외부</a:t>
            </a:r>
            <a:r>
              <a:rPr lang="en-US" altLang="ko-KR" sz="2000" dirty="0"/>
              <a:t>, </a:t>
            </a:r>
            <a:r>
              <a:rPr lang="ko-KR" altLang="en-US" sz="2000" dirty="0"/>
              <a:t>고유</a:t>
            </a:r>
            <a:r>
              <a:rPr lang="en-US" altLang="ko-KR" sz="2000" dirty="0"/>
              <a:t>, </a:t>
            </a:r>
            <a:r>
              <a:rPr lang="ko-KR" altLang="en-US" sz="2000" dirty="0"/>
              <a:t>내부 수용감각의 종합적인 통합 모델링 역량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사이버브레인</a:t>
            </a:r>
            <a:r>
              <a:rPr lang="ko-KR" altLang="en-US" sz="1400" dirty="0"/>
              <a:t> 연구실</a:t>
            </a:r>
            <a:r>
              <a:rPr lang="en-US" altLang="ko-KR" sz="1400" dirty="0"/>
              <a:t>, </a:t>
            </a:r>
            <a:r>
              <a:rPr lang="ko-KR" altLang="en-US" sz="1400" dirty="0"/>
              <a:t>성균관대학교</a:t>
            </a:r>
            <a:r>
              <a:rPr lang="en-US" altLang="ko-KR" sz="1400" dirty="0"/>
              <a:t>) *** </a:t>
            </a:r>
            <a:r>
              <a:rPr lang="ko-KR" altLang="en-US" sz="1400" dirty="0"/>
              <a:t>내부수용감각 강조 </a:t>
            </a:r>
            <a:endParaRPr lang="en-US" altLang="ko-KR" sz="1400" dirty="0"/>
          </a:p>
          <a:p>
            <a:r>
              <a:rPr lang="ko-KR" altLang="en-US" sz="2000" dirty="0"/>
              <a:t>추상화된 이 </a:t>
            </a:r>
            <a:r>
              <a:rPr lang="en-US" altLang="ko-KR" sz="2000" dirty="0"/>
              <a:t>functionality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</a:t>
            </a:r>
            <a:r>
              <a:rPr lang="en-US" altLang="ko-KR" sz="2000" dirty="0"/>
              <a:t>AI</a:t>
            </a:r>
            <a:r>
              <a:rPr lang="ko-KR" altLang="en-US" sz="2000" dirty="0"/>
              <a:t>로 </a:t>
            </a:r>
            <a:r>
              <a:rPr lang="en-US" altLang="ko-KR" sz="2000" dirty="0"/>
              <a:t>scalable</a:t>
            </a:r>
            <a:r>
              <a:rPr lang="ko-KR" altLang="en-US" sz="2000" dirty="0"/>
              <a:t>하게 전이할 수 있는 역량 </a:t>
            </a:r>
            <a:r>
              <a:rPr lang="en-US" altLang="ko-KR" sz="1400" dirty="0"/>
              <a:t>(</a:t>
            </a:r>
            <a:r>
              <a:rPr lang="ko-KR" altLang="en-US" sz="1400" dirty="0"/>
              <a:t>서울대학교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사이버브레인</a:t>
            </a:r>
            <a:r>
              <a:rPr lang="ko-KR" altLang="en-US" sz="1400" dirty="0"/>
              <a:t> 연구실</a:t>
            </a:r>
            <a:r>
              <a:rPr lang="en-US" altLang="ko-KR" sz="1400" dirty="0"/>
              <a:t>, </a:t>
            </a:r>
            <a:r>
              <a:rPr lang="ko-KR" altLang="en-US" sz="1400" dirty="0"/>
              <a:t>성균관대학교</a:t>
            </a:r>
            <a:r>
              <a:rPr lang="en-US" altLang="ko-KR" sz="1400" dirty="0"/>
              <a:t>)</a:t>
            </a:r>
          </a:p>
          <a:p>
            <a:r>
              <a:rPr lang="ko-KR" altLang="en-US" sz="2000" dirty="0"/>
              <a:t>실제 응용 사례에서 </a:t>
            </a:r>
            <a:r>
              <a:rPr lang="en-US" altLang="ko-KR" sz="2000" dirty="0"/>
              <a:t>Scalability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증명할 수 있는 역량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사이버브레인</a:t>
            </a:r>
            <a:r>
              <a:rPr lang="ko-KR" altLang="en-US" sz="1400" dirty="0"/>
              <a:t> 연구실</a:t>
            </a:r>
            <a:r>
              <a:rPr lang="en-US" altLang="ko-KR" sz="14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거시적인 관점을 넘어 실제 구현 시 발생할 공학적 문제 해결 능력 </a:t>
            </a:r>
            <a:r>
              <a:rPr lang="en-US" altLang="ko-KR" sz="2000" dirty="0"/>
              <a:t>"The devil is in the details"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사이버브레인</a:t>
            </a:r>
            <a:r>
              <a:rPr lang="ko-KR" altLang="en-US" sz="1400" dirty="0"/>
              <a:t> 연구실</a:t>
            </a:r>
            <a:r>
              <a:rPr lang="en-US" altLang="ko-KR" sz="1400" dirty="0"/>
              <a:t>, </a:t>
            </a:r>
            <a:r>
              <a:rPr lang="ko-KR" altLang="en-US" sz="1400" dirty="0"/>
              <a:t>뇌연구원</a:t>
            </a:r>
            <a:r>
              <a:rPr lang="en-US" altLang="ko-KR" sz="1400" dirty="0"/>
              <a:t>)</a:t>
            </a:r>
          </a:p>
          <a:p>
            <a:r>
              <a:rPr lang="ko-KR" altLang="en-US" sz="2000" dirty="0"/>
              <a:t>팀의 최고 수준의 연구역량 </a:t>
            </a:r>
            <a:r>
              <a:rPr lang="en-US" altLang="ko-KR" sz="2000" dirty="0"/>
              <a:t>(</a:t>
            </a:r>
            <a:r>
              <a:rPr lang="ko-KR" altLang="en-US" sz="2000" dirty="0"/>
              <a:t>최근 논문 임팩트</a:t>
            </a:r>
            <a:r>
              <a:rPr lang="en-US" altLang="ko-KR" sz="2000" dirty="0"/>
              <a:t>) + </a:t>
            </a:r>
            <a:r>
              <a:rPr lang="ko-KR" altLang="en-US" sz="2000" dirty="0"/>
              <a:t>국제 협업 체계</a:t>
            </a:r>
          </a:p>
          <a:p>
            <a:r>
              <a:rPr lang="ko-KR" altLang="en-US" sz="2000" dirty="0"/>
              <a:t>팀의 계산 코어 보유 현황</a:t>
            </a:r>
          </a:p>
          <a:p>
            <a:pPr marL="0" indent="0">
              <a:buNone/>
            </a:pP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AC415-FA3A-C5C8-8D08-C32226C60D7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88CB4-95BD-8635-6A83-CDC8F33C9D0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219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D967-3093-FC8D-D81A-695DC6BD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무엇을 충족해야 하는가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D477-F944-F726-B0F9-69C3EB985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RFP</a:t>
            </a:r>
            <a:r>
              <a:rPr lang="ko-KR" altLang="en-US" sz="2400" dirty="0"/>
              <a:t> 목표</a:t>
            </a:r>
            <a:endParaRPr lang="en-US" altLang="ko-KR" sz="2400" dirty="0"/>
          </a:p>
          <a:p>
            <a:pPr lvl="1"/>
            <a:r>
              <a:rPr lang="ko-KR" altLang="en-US" sz="2000" b="1" dirty="0">
                <a:solidFill>
                  <a:srgbClr val="00B050"/>
                </a:solidFill>
              </a:rPr>
              <a:t>뇌 신경계 감각 시스템의 다중감각 통합 개념 주도적 정보처리 그리고 선택적 주의 기제를 선택적으로 모사</a:t>
            </a:r>
            <a:r>
              <a:rPr lang="ko-KR" altLang="en-US" sz="2000" dirty="0"/>
              <a:t>하여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b="1" dirty="0" err="1">
                <a:solidFill>
                  <a:srgbClr val="00B0F0"/>
                </a:solidFill>
              </a:rPr>
              <a:t>실세계</a:t>
            </a:r>
            <a:r>
              <a:rPr lang="ko-KR" altLang="en-US" sz="2000" b="1" dirty="0">
                <a:solidFill>
                  <a:srgbClr val="00B0F0"/>
                </a:solidFill>
              </a:rPr>
              <a:t> 환경에서 즉각적이고도 신뢰 있는 대상의 탐지 구별 확인 </a:t>
            </a:r>
            <a:r>
              <a:rPr lang="ko-KR" altLang="en-US" sz="2000" dirty="0"/>
              <a:t>그리고 지각적 인지적 판단을 달성할 수 있는 통합 감각 인공지능을 개발한다</a:t>
            </a:r>
            <a:r>
              <a:rPr lang="en-US" altLang="ko-KR" sz="2000" dirty="0"/>
              <a:t>.</a:t>
            </a:r>
            <a:endParaRPr lang="en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A762E-9716-7D0A-37FC-BC330729177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DDA82-8532-CF6A-B764-7D008A31E14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922739-30D5-1160-4F9F-475A79D5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80" y="4104253"/>
            <a:ext cx="5737253" cy="2408860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914FE6F-4BB8-4DE0-C58A-7E570D82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80" y="2067637"/>
            <a:ext cx="5727049" cy="1933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102404-BC76-2619-CDD3-450B03D6113F}"/>
              </a:ext>
            </a:extLst>
          </p:cNvPr>
          <p:cNvSpPr txBox="1"/>
          <p:nvPr/>
        </p:nvSpPr>
        <p:spPr>
          <a:xfrm>
            <a:off x="6598851" y="2835479"/>
            <a:ext cx="127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가지 달성해야 할 요구사항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DA47A-EE15-DB9C-17AC-1A2FF1CC4299}"/>
              </a:ext>
            </a:extLst>
          </p:cNvPr>
          <p:cNvSpPr txBox="1"/>
          <p:nvPr/>
        </p:nvSpPr>
        <p:spPr>
          <a:xfrm>
            <a:off x="7846972" y="2270707"/>
            <a:ext cx="3906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선택적 주의 감각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통합감각 평가프레임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 이상의 다중감각 정보를 통합하는가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그 효과와 유용성을 제시하였는가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맥락과 지식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목표에 의해 중요한 정보만을 잘 선별하였는가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FF05A-401B-C63D-1B03-AC6023AF36EF}"/>
              </a:ext>
            </a:extLst>
          </p:cNvPr>
          <p:cNvSpPr txBox="1"/>
          <p:nvPr/>
        </p:nvSpPr>
        <p:spPr>
          <a:xfrm>
            <a:off x="6609055" y="5015745"/>
            <a:ext cx="127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추가적으로 선호하는 포인트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A210D-57E4-C689-C02C-9757F1B8CCF7}"/>
              </a:ext>
            </a:extLst>
          </p:cNvPr>
          <p:cNvSpPr txBox="1"/>
          <p:nvPr/>
        </p:nvSpPr>
        <p:spPr>
          <a:xfrm>
            <a:off x="7884181" y="4834299"/>
            <a:ext cx="39060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성능 대비 에너지 소비 최소화하는 고효율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적은 양의 데이터나 희귀한  사례만으로 새로운 개념 학습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일반화할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환경 및 데이터의 모호성 해소할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포괄적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종합적 상황 이해가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과제 수행의 논리적 개념적 설명이 가능하는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능동적이고 유연한  주의제어가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68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78F4-B388-265B-7709-BE1BFD13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이 과제요구에 어떻게 부합할 것인가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D781-EF87-7D97-DE70-7FF06C09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제안 목표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1900" dirty="0"/>
              <a:t>1) </a:t>
            </a:r>
            <a:r>
              <a:rPr lang="ko-KR" altLang="en-US" sz="1900" dirty="0"/>
              <a:t>외부환경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외부수용감각</a:t>
            </a:r>
            <a:r>
              <a:rPr lang="en-US" altLang="ko-KR" sz="1900" dirty="0"/>
              <a:t>), </a:t>
            </a:r>
            <a:r>
              <a:rPr lang="ko-KR" altLang="en-US" sz="1900" dirty="0"/>
              <a:t>자신 인식 </a:t>
            </a:r>
            <a:r>
              <a:rPr lang="en-US" altLang="ko-KR" sz="1900" dirty="0"/>
              <a:t>(</a:t>
            </a:r>
            <a:r>
              <a:rPr lang="ko-KR" altLang="en-US" sz="1900" dirty="0"/>
              <a:t>고유감각</a:t>
            </a:r>
            <a:r>
              <a:rPr lang="en-US" altLang="ko-KR" sz="1900" dirty="0"/>
              <a:t>), </a:t>
            </a:r>
            <a:r>
              <a:rPr lang="ko-KR" altLang="en-US" sz="1900" dirty="0"/>
              <a:t>내부환경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내부수용감각</a:t>
            </a:r>
            <a:r>
              <a:rPr lang="en-US" altLang="ko-KR" sz="1900" dirty="0"/>
              <a:t>) </a:t>
            </a:r>
            <a:r>
              <a:rPr lang="ko-KR" altLang="en-US" sz="1900" dirty="0"/>
              <a:t>다중 감각 정보를 </a:t>
            </a:r>
            <a:r>
              <a:rPr lang="en-US" altLang="ko-KR" sz="1900" dirty="0"/>
              <a:t>2)</a:t>
            </a:r>
            <a:r>
              <a:rPr lang="ko-KR" altLang="en-US" sz="1900" dirty="0"/>
              <a:t> 주어진 목표에 맞게 선택적으로 주의</a:t>
            </a:r>
            <a:r>
              <a:rPr lang="en-US" altLang="ko-KR" sz="1900" dirty="0"/>
              <a:t>/</a:t>
            </a:r>
            <a:r>
              <a:rPr lang="ko-KR" altLang="en-US" sz="1900" dirty="0"/>
              <a:t>통합하여</a:t>
            </a:r>
            <a:r>
              <a:rPr lang="en-US" altLang="ko-KR" sz="1900" dirty="0"/>
              <a:t>, 3) </a:t>
            </a:r>
            <a:r>
              <a:rPr lang="ko-KR" altLang="en-US" sz="1900" dirty="0"/>
              <a:t>세상에 대한 일관성 있는 잠재표상을 만들고</a:t>
            </a:r>
            <a:r>
              <a:rPr lang="en-US" altLang="ko-KR" sz="1900" dirty="0"/>
              <a:t>, 4) </a:t>
            </a:r>
            <a:r>
              <a:rPr lang="ko-KR" altLang="en-US" sz="1900" dirty="0"/>
              <a:t>불확실한 환경에서 감각결손을 스스로 복원하는</a:t>
            </a:r>
            <a:r>
              <a:rPr lang="en-US" altLang="ko-KR" sz="1900" dirty="0"/>
              <a:t>, “</a:t>
            </a:r>
            <a:r>
              <a:rPr lang="ko-KR" altLang="en-US" sz="1900" dirty="0"/>
              <a:t>뇌과학적으로 충실하면서도 공학적으로 강건한” 개념 주도 </a:t>
            </a:r>
            <a:r>
              <a:rPr lang="en-US" altLang="ko-KR" sz="1900" dirty="0"/>
              <a:t>AI </a:t>
            </a:r>
            <a:r>
              <a:rPr lang="ko-KR" altLang="en-US" sz="1900" dirty="0"/>
              <a:t>개발</a:t>
            </a:r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sz="2400" dirty="0"/>
          </a:p>
          <a:p>
            <a:pPr lvl="1"/>
            <a:endParaRPr lang="en-US" altLang="ko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7E52A-51A6-9B7E-5A8F-4308D81B96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5BFF6-246E-C41C-5DB5-89E985F586F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0455B-F669-19EE-5AED-773F0C8F5897}"/>
              </a:ext>
            </a:extLst>
          </p:cNvPr>
          <p:cNvSpPr txBox="1"/>
          <p:nvPr/>
        </p:nvSpPr>
        <p:spPr>
          <a:xfrm>
            <a:off x="363992" y="2551837"/>
            <a:ext cx="39060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선택적 주의 감각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통합감각 평가프레임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 이상의 다중감각 정보를 통합하는가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그 효과와 유용성을 제시하였는가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맥락과 지식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목표에 의해 중요한 정보만을 잘 선별하였는가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0948A-26B9-B36B-920C-5247DEEA34C4}"/>
              </a:ext>
            </a:extLst>
          </p:cNvPr>
          <p:cNvSpPr txBox="1"/>
          <p:nvPr/>
        </p:nvSpPr>
        <p:spPr>
          <a:xfrm>
            <a:off x="363992" y="2220254"/>
            <a:ext cx="324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가지 달성해야 할 요구사항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3786C-611A-368D-DA80-D91A9C89E530}"/>
              </a:ext>
            </a:extLst>
          </p:cNvPr>
          <p:cNvSpPr txBox="1"/>
          <p:nvPr/>
        </p:nvSpPr>
        <p:spPr>
          <a:xfrm>
            <a:off x="363992" y="4619639"/>
            <a:ext cx="330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추가적으로 선호하는 포인트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1A610-6805-2B5A-DE26-C89D4158A3CA}"/>
              </a:ext>
            </a:extLst>
          </p:cNvPr>
          <p:cNvSpPr txBox="1"/>
          <p:nvPr/>
        </p:nvSpPr>
        <p:spPr>
          <a:xfrm>
            <a:off x="363992" y="4936130"/>
            <a:ext cx="390600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성능 대비 에너지 소비 최소화하는 고효율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적은 양의 데이터나 희귀한  사례만으로 새로운 개념 학습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일반화할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환경 및 데이터의 모호성 해소할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포괄적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종합적 상황 이해가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과제 수행의 논리적 개념적 설명이 가능하는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능동적이고 유연한  주의제어가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94721-8996-95E0-EA91-4410236397D7}"/>
              </a:ext>
            </a:extLst>
          </p:cNvPr>
          <p:cNvSpPr txBox="1"/>
          <p:nvPr/>
        </p:nvSpPr>
        <p:spPr>
          <a:xfrm>
            <a:off x="4710071" y="2220254"/>
            <a:ext cx="6037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F5B2530-A550-2B63-649B-D1DEBD9A2C14}"/>
              </a:ext>
            </a:extLst>
          </p:cNvPr>
          <p:cNvSpPr/>
          <p:nvPr/>
        </p:nvSpPr>
        <p:spPr>
          <a:xfrm>
            <a:off x="4840448" y="2592282"/>
            <a:ext cx="7003507" cy="3728844"/>
          </a:xfrm>
          <a:prstGeom prst="roundRect">
            <a:avLst>
              <a:gd name="adj" fmla="val 40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CAACF-F08E-7334-C6FD-C4DE1A990008}"/>
              </a:ext>
            </a:extLst>
          </p:cNvPr>
          <p:cNvSpPr txBox="1"/>
          <p:nvPr/>
        </p:nvSpPr>
        <p:spPr>
          <a:xfrm>
            <a:off x="4929398" y="2650190"/>
            <a:ext cx="37783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실험실 다중</a:t>
            </a:r>
            <a:r>
              <a:rPr lang="ko-KR" alt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감각 다종 뇌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-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행동 </a:t>
            </a:r>
            <a:r>
              <a:rPr lang="ko-KR" altLang="en-US" sz="1400" b="1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페어링</a:t>
            </a:r>
            <a:r>
              <a:rPr lang="ko-KR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데이터</a:t>
            </a:r>
            <a:endParaRPr lang="en-US" altLang="ko-KR" sz="1400" b="1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72ABD-59EA-394F-4440-9CCFD43F58FF}"/>
              </a:ext>
            </a:extLst>
          </p:cNvPr>
          <p:cNvSpPr txBox="1"/>
          <p:nvPr/>
        </p:nvSpPr>
        <p:spPr>
          <a:xfrm>
            <a:off x="8814516" y="2650189"/>
            <a:ext cx="29887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실생활 다중감각 인간 행동 데이터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C5E014-342E-4196-943A-FB019DA6A144}"/>
              </a:ext>
            </a:extLst>
          </p:cNvPr>
          <p:cNvCxnSpPr/>
          <p:nvPr/>
        </p:nvCxnSpPr>
        <p:spPr>
          <a:xfrm>
            <a:off x="8730626" y="2700523"/>
            <a:ext cx="0" cy="34989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2DFD4E-6827-C3D4-68BE-A1632E9C9436}"/>
              </a:ext>
            </a:extLst>
          </p:cNvPr>
          <p:cNvSpPr txBox="1"/>
          <p:nvPr/>
        </p:nvSpPr>
        <p:spPr>
          <a:xfrm>
            <a:off x="5360566" y="2900621"/>
            <a:ext cx="2912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진화적 지능 발현 원리 기반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; </a:t>
            </a: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뇌과학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5BEE38-A633-91CE-BCFB-685CB54F2E5B}"/>
              </a:ext>
            </a:extLst>
          </p:cNvPr>
          <p:cNvSpPr txBox="1"/>
          <p:nvPr/>
        </p:nvSpPr>
        <p:spPr>
          <a:xfrm>
            <a:off x="9182561" y="2900621"/>
            <a:ext cx="23929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공학적 유용성 기반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;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ETRI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endParaRPr lang="en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8C15F5-CD6C-6E14-EF25-5C00F23682DD}"/>
              </a:ext>
            </a:extLst>
          </p:cNvPr>
          <p:cNvSpPr txBox="1"/>
          <p:nvPr/>
        </p:nvSpPr>
        <p:spPr>
          <a:xfrm>
            <a:off x="4875208" y="3154557"/>
            <a:ext cx="377836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진화적으로 볼 때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감각은 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항상성 유지</a:t>
            </a:r>
            <a:r>
              <a:rPr kumimoji="0" lang="en-US" altLang="ko-KR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(</a:t>
            </a:r>
            <a:r>
              <a:rPr kumimoji="0" lang="en-US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Internal) →</a:t>
            </a:r>
            <a:r>
              <a:rPr kumimoji="0" lang="ko-KR" altLang="en-US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lang="en-US" altLang="ko-KR" sz="900" u="sng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 </a:t>
            </a:r>
            <a:r>
              <a:rPr kumimoji="0" lang="ko-KR" altLang="en-US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근거리</a:t>
            </a:r>
            <a:r>
              <a:rPr kumimoji="0" lang="en-US" altLang="ko-KR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탐색</a:t>
            </a:r>
            <a:r>
              <a:rPr kumimoji="0" lang="en-US" altLang="ko-KR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(</a:t>
            </a:r>
            <a:r>
              <a:rPr kumimoji="0" lang="en-US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Proximal) →  </a:t>
            </a:r>
            <a:r>
              <a:rPr kumimoji="0" lang="ko-KR" altLang="en-US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원거리 예측</a:t>
            </a:r>
            <a:r>
              <a:rPr kumimoji="0" lang="en-US" altLang="ko-KR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(</a:t>
            </a:r>
            <a:r>
              <a:rPr kumimoji="0" lang="en-US" sz="9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Distal) 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순서로 발달했다는 견해가 지배적</a:t>
            </a:r>
            <a:endParaRPr kumimoji="0" lang="en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AD7B6-FB5B-931E-EE3E-66CDDF3C37A0}"/>
              </a:ext>
            </a:extLst>
          </p:cNvPr>
          <p:cNvSpPr txBox="1"/>
          <p:nvPr/>
        </p:nvSpPr>
        <p:spPr>
          <a:xfrm>
            <a:off x="4869300" y="3681172"/>
            <a:ext cx="39223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b="1" dirty="0"/>
              <a:t>내부 </a:t>
            </a:r>
            <a:r>
              <a:rPr lang="ko-KR" altLang="en-US" sz="1200" b="1" dirty="0" err="1"/>
              <a:t>수용기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</a:t>
            </a:r>
            <a:r>
              <a:rPr lang="en-US" sz="1200" b="1" dirty="0" err="1"/>
              <a:t>Interoceptors</a:t>
            </a:r>
            <a:r>
              <a:rPr lang="en-US" sz="1200" b="1" dirty="0"/>
              <a:t>) - </a:t>
            </a:r>
            <a:r>
              <a:rPr lang="ko-KR" altLang="en-US" sz="1200" b="1" dirty="0"/>
              <a:t>고유감각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내장감각</a:t>
            </a:r>
            <a:r>
              <a:rPr lang="en-US" altLang="ko-KR" sz="1200" b="1" dirty="0"/>
              <a:t> </a:t>
            </a:r>
            <a:r>
              <a:rPr lang="en-US" altLang="ko-KR" sz="1000" dirty="0"/>
              <a:t>(e.g., </a:t>
            </a:r>
            <a:r>
              <a:rPr lang="ko-KR" altLang="en-US" sz="1000" dirty="0"/>
              <a:t>동물에서는 배고픔</a:t>
            </a:r>
            <a:r>
              <a:rPr lang="en-US" altLang="ko-KR" sz="1000" dirty="0"/>
              <a:t>,</a:t>
            </a:r>
            <a:r>
              <a:rPr lang="ko-KR" altLang="en-US" sz="1000" dirty="0"/>
              <a:t> 불안감과 같은 항상성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robot</a:t>
            </a:r>
            <a:r>
              <a:rPr lang="ko-KR" altLang="en-US" sz="1000" dirty="0"/>
              <a:t>에서는 배터리 상태 또는 궁극적으로 성취하고자 하는 </a:t>
            </a:r>
            <a:r>
              <a:rPr lang="en-US" altLang="ko-KR" sz="1000" dirty="0"/>
              <a:t>goal</a:t>
            </a:r>
            <a:r>
              <a:rPr lang="ko-KR" altLang="en-US" sz="1000" dirty="0"/>
              <a:t>과의 거리</a:t>
            </a:r>
            <a:r>
              <a:rPr lang="en-US" altLang="ko-KR" sz="1000" dirty="0"/>
              <a:t>)</a:t>
            </a:r>
            <a:endParaRPr lang="en-US" altLang="ko-KR" sz="1200" dirty="0"/>
          </a:p>
          <a:p>
            <a:pPr marL="266700" lvl="1" indent="-133350">
              <a:buFont typeface="Arial" panose="020B0604020202020204" pitchFamily="34" charset="0"/>
              <a:buChar char="•"/>
            </a:pPr>
            <a:r>
              <a:rPr lang="ko-KR" altLang="en-US" sz="1050" dirty="0"/>
              <a:t>특징</a:t>
            </a:r>
            <a:r>
              <a:rPr lang="en-US" altLang="ko-KR" sz="1050" dirty="0"/>
              <a:t>:</a:t>
            </a:r>
            <a:r>
              <a:rPr lang="ko-KR" altLang="en-US" sz="1050" dirty="0"/>
              <a:t> 신체 내부 상태 그 자체</a:t>
            </a:r>
            <a:r>
              <a:rPr lang="en-US" altLang="ko-KR" sz="1050" dirty="0"/>
              <a:t>,</a:t>
            </a:r>
            <a:r>
              <a:rPr lang="ko-KR" altLang="en-US" sz="1050" dirty="0"/>
              <a:t> 항상성의 기준점</a:t>
            </a:r>
            <a:r>
              <a:rPr lang="en-US" altLang="ko-KR" sz="1050" dirty="0"/>
              <a:t>(set point)</a:t>
            </a:r>
            <a:r>
              <a:rPr lang="ko-KR" altLang="en-US" sz="1050" dirty="0"/>
              <a:t>과 현재 상태의 오차 측정 </a:t>
            </a:r>
            <a:endParaRPr lang="en-US" altLang="ko-KR" sz="1050" dirty="0"/>
          </a:p>
          <a:p>
            <a:pPr marL="266700" lvl="1" indent="-133350">
              <a:buFont typeface="Arial" panose="020B0604020202020204" pitchFamily="34" charset="0"/>
              <a:buChar char="•"/>
            </a:pPr>
            <a:r>
              <a:rPr lang="ko-KR" altLang="en-US" sz="1050" u="sng" dirty="0"/>
              <a:t>데이터</a:t>
            </a:r>
            <a:r>
              <a:rPr lang="en-US" altLang="ko-KR" sz="1050" u="sng" dirty="0"/>
              <a:t>:</a:t>
            </a:r>
            <a:r>
              <a:rPr lang="ko-KR" altLang="en-US" sz="1050" u="sng" dirty="0"/>
              <a:t> 설치류 </a:t>
            </a:r>
            <a:r>
              <a:rPr lang="en-US" altLang="ko-KR" sz="1050" u="sng" dirty="0"/>
              <a:t>optogenetics –</a:t>
            </a:r>
            <a:r>
              <a:rPr lang="ko-KR" altLang="en-US" sz="1050" u="sng" dirty="0"/>
              <a:t> 내장신호 감각</a:t>
            </a:r>
            <a:endParaRPr lang="en-US" altLang="ko-KR" sz="1050" u="sng" dirty="0"/>
          </a:p>
          <a:p>
            <a:pPr marL="266700" lvl="1" indent="-133350">
              <a:buFont typeface="Arial" panose="020B0604020202020204" pitchFamily="34" charset="0"/>
              <a:buChar char="•"/>
            </a:pPr>
            <a:endParaRPr lang="en-US" altLang="ko-KR" sz="5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/>
              <a:t>화학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접촉 </a:t>
            </a:r>
            <a:r>
              <a:rPr lang="ko-KR" altLang="en-US" sz="1200" b="1" dirty="0" err="1"/>
              <a:t>수용기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(Chemo/Contact receptors) </a:t>
            </a:r>
            <a:r>
              <a:rPr lang="en-US" altLang="ko-KR" sz="1200" dirty="0"/>
              <a:t>– </a:t>
            </a:r>
            <a:br>
              <a:rPr lang="en-US" altLang="ko-KR" sz="1200" dirty="0"/>
            </a:br>
            <a:r>
              <a:rPr lang="ko-KR" altLang="en-US" sz="1200" b="1" dirty="0"/>
              <a:t>후각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미각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촉각</a:t>
            </a:r>
            <a:endParaRPr lang="en-US" altLang="ko-KR" sz="1200" b="1" dirty="0"/>
          </a:p>
          <a:p>
            <a:pPr marL="266700" lvl="1" indent="-133350">
              <a:buFont typeface="Arial" panose="020B0604020202020204" pitchFamily="34" charset="0"/>
              <a:buChar char="•"/>
            </a:pPr>
            <a:r>
              <a:rPr lang="ko-KR" altLang="en-US" sz="1050" dirty="0"/>
              <a:t>특징</a:t>
            </a:r>
            <a:r>
              <a:rPr lang="en-US" altLang="ko-KR" sz="1050" dirty="0"/>
              <a:t>:</a:t>
            </a:r>
            <a:r>
              <a:rPr lang="ko-KR" altLang="en-US" sz="1050" dirty="0"/>
              <a:t> 신체 근처</a:t>
            </a:r>
            <a:r>
              <a:rPr lang="en-US" altLang="ko-KR" sz="1050" dirty="0"/>
              <a:t>/</a:t>
            </a:r>
            <a:r>
              <a:rPr lang="ko-KR" altLang="en-US" sz="1050" dirty="0"/>
              <a:t>표면에서의 감각</a:t>
            </a:r>
            <a:r>
              <a:rPr lang="en-US" altLang="ko-KR" sz="1050" dirty="0"/>
              <a:t>. </a:t>
            </a:r>
            <a:r>
              <a:rPr lang="ko-KR" altLang="en-US" sz="1050" dirty="0"/>
              <a:t>원격으로 항상성 측정</a:t>
            </a:r>
            <a:endParaRPr lang="en-US" altLang="ko-KR" sz="1050" dirty="0"/>
          </a:p>
          <a:p>
            <a:pPr marL="266700" lvl="1" indent="-133350">
              <a:buFont typeface="Arial" panose="020B0604020202020204" pitchFamily="34" charset="0"/>
              <a:buChar char="•"/>
            </a:pPr>
            <a:r>
              <a:rPr lang="ko-KR" altLang="en-US" sz="1050" u="sng" dirty="0"/>
              <a:t>데이터</a:t>
            </a:r>
            <a:r>
              <a:rPr lang="en-US" altLang="ko-KR" sz="1050" u="sng" dirty="0"/>
              <a:t>:</a:t>
            </a:r>
            <a:r>
              <a:rPr lang="ko-KR" altLang="en-US" sz="1050" u="sng" dirty="0"/>
              <a:t> 설치류 </a:t>
            </a:r>
            <a:r>
              <a:rPr lang="en-US" altLang="ko-KR" sz="1050" u="sng" dirty="0"/>
              <a:t>optics</a:t>
            </a:r>
            <a:r>
              <a:rPr lang="ko-KR" altLang="en-US" sz="1050" u="sng" dirty="0"/>
              <a:t> </a:t>
            </a:r>
            <a:r>
              <a:rPr lang="en-US" altLang="ko-KR" sz="1050" u="sng" dirty="0"/>
              <a:t>(</a:t>
            </a:r>
            <a:r>
              <a:rPr lang="ko-KR" altLang="en-US" sz="1050" u="sng" dirty="0"/>
              <a:t>후</a:t>
            </a:r>
            <a:r>
              <a:rPr lang="en-US" altLang="ko-KR" sz="1050" u="sng" dirty="0"/>
              <a:t>/</a:t>
            </a:r>
            <a:r>
              <a:rPr lang="ko-KR" altLang="en-US" sz="1050" u="sng" dirty="0"/>
              <a:t>미각</a:t>
            </a:r>
            <a:r>
              <a:rPr lang="en-US" altLang="ko-KR" sz="1050" u="sng" dirty="0"/>
              <a:t>),</a:t>
            </a:r>
            <a:r>
              <a:rPr lang="ko-KR" altLang="en-US" sz="1050" u="sng" dirty="0"/>
              <a:t> 영장류</a:t>
            </a:r>
            <a:r>
              <a:rPr lang="en-US" altLang="ko-KR" sz="1050" u="sng" dirty="0"/>
              <a:t>/</a:t>
            </a:r>
            <a:r>
              <a:rPr lang="ko-KR" altLang="en-US" sz="1050" u="sng" dirty="0"/>
              <a:t>인간 </a:t>
            </a:r>
            <a:r>
              <a:rPr lang="en-US" altLang="ko-KR" sz="1050" u="sng" dirty="0" err="1"/>
              <a:t>ephys</a:t>
            </a:r>
            <a:r>
              <a:rPr lang="en-US" altLang="ko-KR" sz="1050" u="sng" dirty="0"/>
              <a:t> (</a:t>
            </a:r>
            <a:r>
              <a:rPr lang="ko-KR" altLang="en-US" sz="1050" u="sng" dirty="0"/>
              <a:t>촉각</a:t>
            </a:r>
            <a:r>
              <a:rPr lang="en-US" altLang="ko-KR" sz="1050" u="sng" dirty="0"/>
              <a:t>)</a:t>
            </a:r>
          </a:p>
          <a:p>
            <a:pPr marL="266700" lvl="1" indent="-133350">
              <a:buFont typeface="Arial" panose="020B0604020202020204" pitchFamily="34" charset="0"/>
              <a:buChar char="•"/>
            </a:pPr>
            <a:endParaRPr lang="en-US" altLang="ko-KR" sz="5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/>
              <a:t>원격 </a:t>
            </a:r>
            <a:r>
              <a:rPr lang="ko-KR" altLang="en-US" sz="1200" b="1" dirty="0" err="1"/>
              <a:t>수용기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Telereceptors</a:t>
            </a:r>
            <a:r>
              <a:rPr lang="en-US" altLang="ko-KR" sz="1200" b="1" dirty="0"/>
              <a:t>) - </a:t>
            </a:r>
            <a:r>
              <a:rPr lang="ko-KR" altLang="en-US" sz="1200" b="1" dirty="0"/>
              <a:t>시각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청각</a:t>
            </a:r>
            <a:endParaRPr lang="en-US" altLang="ko-KR" sz="1200" b="1" dirty="0"/>
          </a:p>
          <a:p>
            <a:pPr marL="266700" lvl="1" indent="-133350">
              <a:buFont typeface="Arial" panose="020B0604020202020204" pitchFamily="34" charset="0"/>
              <a:buChar char="•"/>
            </a:pPr>
            <a:r>
              <a:rPr lang="ko-KR" altLang="en-US" sz="1050" dirty="0"/>
              <a:t>특징</a:t>
            </a:r>
            <a:r>
              <a:rPr lang="en-US" altLang="ko-KR" sz="1050" dirty="0"/>
              <a:t>:</a:t>
            </a:r>
            <a:r>
              <a:rPr lang="ko-KR" altLang="en-US" sz="1050" dirty="0"/>
              <a:t> 자극원과 떨어져 감지</a:t>
            </a:r>
            <a:r>
              <a:rPr lang="en-US" altLang="ko-KR" sz="1050" dirty="0"/>
              <a:t>.</a:t>
            </a:r>
            <a:r>
              <a:rPr lang="ko-KR" altLang="en-US" sz="1050" dirty="0"/>
              <a:t> </a:t>
            </a:r>
            <a:r>
              <a:rPr lang="en-US" altLang="ko-KR" sz="1050" dirty="0"/>
              <a:t>Allostasis</a:t>
            </a:r>
            <a:r>
              <a:rPr lang="ko-KR" altLang="en-US" sz="1050" dirty="0" err="1"/>
              <a:t>를</a:t>
            </a:r>
            <a:r>
              <a:rPr lang="ko-KR" altLang="en-US" sz="1050" dirty="0"/>
              <a:t> 위한 센서</a:t>
            </a:r>
            <a:r>
              <a:rPr lang="en-US" altLang="ko-KR" sz="1050" dirty="0"/>
              <a:t>,</a:t>
            </a:r>
            <a:r>
              <a:rPr lang="ko-KR" altLang="en-US" sz="1050" dirty="0"/>
              <a:t> 미래에 닥쳐올 위험이나 먹이를 미리 예측</a:t>
            </a:r>
            <a:r>
              <a:rPr lang="en-US" altLang="ko-KR" sz="1050" dirty="0"/>
              <a:t>(Anticipation)</a:t>
            </a:r>
          </a:p>
          <a:p>
            <a:pPr marL="266700" lvl="1" indent="-133350">
              <a:buFont typeface="Arial" panose="020B0604020202020204" pitchFamily="34" charset="0"/>
              <a:buChar char="•"/>
            </a:pPr>
            <a:r>
              <a:rPr lang="ko-KR" altLang="en-US" sz="1050" u="sng" dirty="0"/>
              <a:t>데이터</a:t>
            </a:r>
            <a:r>
              <a:rPr lang="en-US" altLang="ko-KR" sz="1050" u="sng" dirty="0"/>
              <a:t>:</a:t>
            </a:r>
            <a:r>
              <a:rPr lang="ko-KR" altLang="en-US" sz="1050" u="sng" dirty="0"/>
              <a:t> 영장류</a:t>
            </a:r>
            <a:r>
              <a:rPr lang="en-US" altLang="ko-KR" sz="1050" u="sng" dirty="0"/>
              <a:t>/</a:t>
            </a:r>
            <a:r>
              <a:rPr lang="ko-KR" altLang="en-US" sz="1050" u="sng" dirty="0"/>
              <a:t>인간 </a:t>
            </a:r>
            <a:r>
              <a:rPr lang="en-US" altLang="ko-KR" sz="1050" u="sng" dirty="0" err="1"/>
              <a:t>ephys</a:t>
            </a:r>
            <a:r>
              <a:rPr lang="en-US" altLang="ko-KR" sz="1050" u="sng" dirty="0"/>
              <a:t> (</a:t>
            </a:r>
            <a:r>
              <a:rPr lang="ko-KR" altLang="en-US" sz="1050" u="sng" dirty="0"/>
              <a:t>시청각</a:t>
            </a:r>
            <a:r>
              <a:rPr lang="en-US" altLang="ko-KR" sz="1050" u="sng" dirty="0"/>
              <a:t>),</a:t>
            </a:r>
            <a:r>
              <a:rPr lang="ko-KR" altLang="en-US" sz="1050" u="sng" dirty="0"/>
              <a:t> 인간 </a:t>
            </a:r>
            <a:r>
              <a:rPr lang="en-US" altLang="ko-KR" sz="1050" u="sng" dirty="0"/>
              <a:t>fMRI (</a:t>
            </a:r>
            <a:r>
              <a:rPr lang="ko-KR" altLang="en-US" sz="1050" u="sng" dirty="0"/>
              <a:t>영화</a:t>
            </a:r>
            <a:r>
              <a:rPr lang="en-US" altLang="ko-KR" sz="1050" u="sng" dirty="0"/>
              <a:t>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0E6C3E2-26BF-DFFB-5ADA-4F788CFE6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904701"/>
              </p:ext>
            </p:extLst>
          </p:nvPr>
        </p:nvGraphicFramePr>
        <p:xfrm>
          <a:off x="8825217" y="3255225"/>
          <a:ext cx="2919370" cy="29689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299875261"/>
                    </a:ext>
                  </a:extLst>
                </a:gridCol>
                <a:gridCol w="2004970">
                  <a:extLst>
                    <a:ext uri="{9D8B030D-6E8A-4147-A177-3AD203B41FA5}">
                      <a16:colId xmlns:a16="http://schemas.microsoft.com/office/drawing/2014/main" val="274345548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로봇 스킬 학습 향상을 위한 다중 감각 데이터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100" dirty="0"/>
                    </a:p>
                  </a:txBody>
                  <a:tcPr marL="54037" marR="54037" marT="43513" marB="43513" anchor="ctr"/>
                </a:tc>
                <a:extLst>
                  <a:ext uri="{0D108BD9-81ED-4DB2-BD59-A6C34878D82A}">
                    <a16:rowId xmlns:a16="http://schemas.microsoft.com/office/drawing/2014/main" val="1039015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항목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내용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056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작업 환경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주방 작업</a:t>
                      </a:r>
                      <a:endParaRPr lang="en" sz="1100" dirty="0"/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514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참여자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성인 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명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773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사용 도구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주방 도구 </a:t>
                      </a:r>
                      <a:r>
                        <a:rPr lang="en-US" altLang="ko-KR" sz="1100" dirty="0"/>
                        <a:t>17</a:t>
                      </a:r>
                      <a:r>
                        <a:rPr lang="ko-KR" altLang="en-US" sz="1100" dirty="0"/>
                        <a:t>종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419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/>
                        <a:t>시나리오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동적</a:t>
                      </a:r>
                      <a:r>
                        <a:rPr lang="en-US" altLang="ko-KR" sz="1100" dirty="0"/>
                        <a:t>(</a:t>
                      </a:r>
                      <a:r>
                        <a:rPr lang="en" sz="1100" dirty="0"/>
                        <a:t>dynamic) </a:t>
                      </a:r>
                      <a:r>
                        <a:rPr lang="ko-KR" altLang="en-US" sz="1100" dirty="0"/>
                        <a:t>작업 시나리오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91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/>
                        <a:t>데이터 수량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 dirty="0"/>
                        <a:t>680</a:t>
                      </a:r>
                      <a:r>
                        <a:rPr lang="ko-KR" altLang="en-US" sz="1100" dirty="0"/>
                        <a:t>개 세그먼트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약 </a:t>
                      </a:r>
                      <a:r>
                        <a:rPr lang="en-US" altLang="ko-KR" sz="1100" dirty="0"/>
                        <a:t>11</a:t>
                      </a:r>
                      <a:r>
                        <a:rPr lang="ko-KR" altLang="en-US" sz="1100" dirty="0"/>
                        <a:t>시간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28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/>
                        <a:t>모달리티 수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694441"/>
                  </a:ext>
                </a:extLst>
              </a:tr>
              <a:tr h="1906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/>
                        <a:t>데이터 종류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촉각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오디오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전신 모션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시선 추적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" sz="1100" dirty="0"/>
                        <a:t>RGB, Depth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" sz="1100" dirty="0"/>
                        <a:t>EMG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083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주석 정보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약 </a:t>
                      </a:r>
                      <a:r>
                        <a:rPr lang="en-US" altLang="ko-KR" sz="1100" dirty="0"/>
                        <a:t>56,000</a:t>
                      </a:r>
                      <a:r>
                        <a:rPr lang="ko-KR" altLang="en-US" sz="1100" dirty="0"/>
                        <a:t>개의 상세 </a:t>
                      </a:r>
                      <a:r>
                        <a:rPr lang="ko-KR" altLang="en-US" sz="1100" dirty="0" err="1"/>
                        <a:t>어노테이션</a:t>
                      </a:r>
                      <a:endParaRPr lang="ko-KR" altLang="en-US" sz="1100" dirty="0"/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27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dirty="0"/>
                        <a:t>센서 구성</a:t>
                      </a:r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개 센서 </a:t>
                      </a:r>
                      <a:r>
                        <a:rPr lang="en-US" altLang="ko-KR" sz="1100" dirty="0"/>
                        <a:t>+ </a:t>
                      </a:r>
                      <a:r>
                        <a:rPr lang="en" sz="1100" dirty="0" err="1"/>
                        <a:t>WiseGlove</a:t>
                      </a:r>
                      <a:endParaRPr lang="en" sz="1100" dirty="0"/>
                    </a:p>
                  </a:txBody>
                  <a:tcPr marL="54037" marR="54037" marT="43513" marB="435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327166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2BF43CF-2AFC-D2CB-EF0E-3B7806F038C2}"/>
              </a:ext>
            </a:extLst>
          </p:cNvPr>
          <p:cNvSpPr/>
          <p:nvPr/>
        </p:nvSpPr>
        <p:spPr>
          <a:xfrm>
            <a:off x="444617" y="2592282"/>
            <a:ext cx="3775045" cy="1844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D46C9F5-15B7-F61B-9AE3-E5B454FB2652}"/>
              </a:ext>
            </a:extLst>
          </p:cNvPr>
          <p:cNvSpPr/>
          <p:nvPr/>
        </p:nvSpPr>
        <p:spPr>
          <a:xfrm>
            <a:off x="5357446" y="3325714"/>
            <a:ext cx="2912512" cy="24349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신경신호로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모델을 개발하지는 않을 텐데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 데이터를 어디에 쓸 것인가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DC11F3-9311-4686-9EA9-B5EACB1A65AE}"/>
              </a:ext>
            </a:extLst>
          </p:cNvPr>
          <p:cNvSpPr txBox="1"/>
          <p:nvPr/>
        </p:nvSpPr>
        <p:spPr>
          <a:xfrm>
            <a:off x="5400859" y="4761708"/>
            <a:ext cx="2853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Foundation model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훈련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brain signal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align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된 감각 정보 맥락화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Digital  Brain Twin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15" grpId="0"/>
      <p:bldP spid="19" grpId="0"/>
      <p:bldP spid="20" grpId="0"/>
      <p:bldP spid="24" grpId="0"/>
      <p:bldP spid="29" grpId="0" animBg="1"/>
      <p:bldP spid="30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AAFDD-61FC-06DA-9A2E-B63D72A4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6B00-B4C5-D7D4-C02F-852DE1F5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이 과제요구에 어떻게 부합할 것인가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788B8-2824-63C8-6CEB-3734307A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제안 목표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1900" dirty="0"/>
              <a:t>1) </a:t>
            </a:r>
            <a:r>
              <a:rPr lang="ko-KR" altLang="en-US" sz="1900" dirty="0"/>
              <a:t>외부환경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외부수용감각</a:t>
            </a:r>
            <a:r>
              <a:rPr lang="en-US" altLang="ko-KR" sz="1900" dirty="0"/>
              <a:t>), </a:t>
            </a:r>
            <a:r>
              <a:rPr lang="ko-KR" altLang="en-US" sz="1900" dirty="0"/>
              <a:t>자신 인식 </a:t>
            </a:r>
            <a:r>
              <a:rPr lang="en-US" altLang="ko-KR" sz="1900" dirty="0"/>
              <a:t>(</a:t>
            </a:r>
            <a:r>
              <a:rPr lang="ko-KR" altLang="en-US" sz="1900" dirty="0"/>
              <a:t>고유감각</a:t>
            </a:r>
            <a:r>
              <a:rPr lang="en-US" altLang="ko-KR" sz="1900" dirty="0"/>
              <a:t>), </a:t>
            </a:r>
            <a:r>
              <a:rPr lang="ko-KR" altLang="en-US" sz="1900" dirty="0"/>
              <a:t>내부환경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내부수용감각</a:t>
            </a:r>
            <a:r>
              <a:rPr lang="en-US" altLang="ko-KR" sz="1900" dirty="0"/>
              <a:t>) </a:t>
            </a:r>
            <a:r>
              <a:rPr lang="ko-KR" altLang="en-US" sz="1900" dirty="0"/>
              <a:t>다중 감각 정보를 </a:t>
            </a:r>
            <a:r>
              <a:rPr lang="en-US" altLang="ko-KR" sz="1900" dirty="0"/>
              <a:t>2)</a:t>
            </a:r>
            <a:r>
              <a:rPr lang="ko-KR" altLang="en-US" sz="1900" dirty="0"/>
              <a:t> 주어진 목표에 맞게 선택적으로 주의</a:t>
            </a:r>
            <a:r>
              <a:rPr lang="en-US" altLang="ko-KR" sz="1900" dirty="0"/>
              <a:t>/</a:t>
            </a:r>
            <a:r>
              <a:rPr lang="ko-KR" altLang="en-US" sz="1900" dirty="0"/>
              <a:t>통합하여</a:t>
            </a:r>
            <a:r>
              <a:rPr lang="en-US" altLang="ko-KR" sz="1900" dirty="0"/>
              <a:t>, 3) </a:t>
            </a:r>
            <a:r>
              <a:rPr lang="ko-KR" altLang="en-US" sz="1900" dirty="0"/>
              <a:t>세상에 대한 일관성 있는 잠재표상을 만들고</a:t>
            </a:r>
            <a:r>
              <a:rPr lang="en-US" altLang="ko-KR" sz="1900" dirty="0"/>
              <a:t>, 4) </a:t>
            </a:r>
            <a:r>
              <a:rPr lang="ko-KR" altLang="en-US" sz="1900" dirty="0"/>
              <a:t>불확실한 환경에서 감각결손을 스스로 복원하는</a:t>
            </a:r>
            <a:r>
              <a:rPr lang="en-US" altLang="ko-KR" sz="1900" dirty="0"/>
              <a:t>, “</a:t>
            </a:r>
            <a:r>
              <a:rPr lang="ko-KR" altLang="en-US" sz="1900" dirty="0"/>
              <a:t>뇌과학적으로 충실하면서도 공학적으로 강건한” 개념 주도 </a:t>
            </a:r>
            <a:r>
              <a:rPr lang="en-US" altLang="ko-KR" sz="1900" dirty="0"/>
              <a:t>AI </a:t>
            </a:r>
            <a:r>
              <a:rPr lang="ko-KR" altLang="en-US" sz="1900" dirty="0"/>
              <a:t>개발</a:t>
            </a:r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sz="2400" dirty="0"/>
          </a:p>
          <a:p>
            <a:pPr lvl="1"/>
            <a:endParaRPr lang="en-US" altLang="ko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5713D-19BE-6E29-908E-A71B1A95A4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E53E7-1683-3F74-B648-3E5EA4A7042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E10B3-6253-14F2-0F39-16B8A5830462}"/>
              </a:ext>
            </a:extLst>
          </p:cNvPr>
          <p:cNvSpPr txBox="1"/>
          <p:nvPr/>
        </p:nvSpPr>
        <p:spPr>
          <a:xfrm>
            <a:off x="363992" y="2551837"/>
            <a:ext cx="39060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선택적 주의 감각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통합감각 평가프레임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 이상의 다중감각 정보를 통합하는가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그 효과와 유용성을 제시하였는가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맥락과 지식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목표에 의해 중요한 정보만을 잘 선별하였는가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5933A-FFDD-9CDB-AD8B-AFE03AA96709}"/>
              </a:ext>
            </a:extLst>
          </p:cNvPr>
          <p:cNvSpPr txBox="1"/>
          <p:nvPr/>
        </p:nvSpPr>
        <p:spPr>
          <a:xfrm>
            <a:off x="363992" y="2220254"/>
            <a:ext cx="324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가지 달성해야 할 요구사항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C28B3-04CE-EF83-F472-170614683D1D}"/>
              </a:ext>
            </a:extLst>
          </p:cNvPr>
          <p:cNvSpPr txBox="1"/>
          <p:nvPr/>
        </p:nvSpPr>
        <p:spPr>
          <a:xfrm>
            <a:off x="363992" y="4619639"/>
            <a:ext cx="330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추가적으로 선호하는 포인트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5774E8-D1DD-9884-4A29-50DECEE03204}"/>
              </a:ext>
            </a:extLst>
          </p:cNvPr>
          <p:cNvSpPr txBox="1"/>
          <p:nvPr/>
        </p:nvSpPr>
        <p:spPr>
          <a:xfrm>
            <a:off x="363992" y="4936130"/>
            <a:ext cx="390600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성능 대비 에너지 소비 최소화하는 고효율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적은 양의 데이터나 희귀한  사례만으로 새로운 개념 학습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일반화할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환경 및 데이터의 모호성 해소할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포괄적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종합적 상황 이해가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과제 수행의 논리적 개념적 설명이 가능하는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능동적이고 유연한  주의제어가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D22D7-B1AF-C09E-B5F5-863631C4B9AE}"/>
              </a:ext>
            </a:extLst>
          </p:cNvPr>
          <p:cNvSpPr txBox="1"/>
          <p:nvPr/>
        </p:nvSpPr>
        <p:spPr>
          <a:xfrm>
            <a:off x="4710071" y="2220254"/>
            <a:ext cx="6037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E400E4C-B49E-E30D-80AD-0E80A69C81A8}"/>
              </a:ext>
            </a:extLst>
          </p:cNvPr>
          <p:cNvSpPr/>
          <p:nvPr/>
        </p:nvSpPr>
        <p:spPr>
          <a:xfrm>
            <a:off x="4840448" y="2592282"/>
            <a:ext cx="7003507" cy="3728844"/>
          </a:xfrm>
          <a:prstGeom prst="roundRect">
            <a:avLst>
              <a:gd name="adj" fmla="val 40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5C7B6-1D9F-A2F2-CC18-66C4DDD52CDC}"/>
              </a:ext>
            </a:extLst>
          </p:cNvPr>
          <p:cNvSpPr txBox="1"/>
          <p:nvPr/>
        </p:nvSpPr>
        <p:spPr>
          <a:xfrm>
            <a:off x="4912620" y="2650190"/>
            <a:ext cx="37783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rgbClr val="00B0F0"/>
                </a:solidFill>
              </a:rPr>
              <a:t>Multiscale Modeling</a:t>
            </a:r>
            <a:r>
              <a:rPr lang="ko-KR" altLang="en-US" sz="1400" b="1" dirty="0">
                <a:solidFill>
                  <a:srgbClr val="00B0F0"/>
                </a:solidFill>
              </a:rPr>
              <a:t> </a:t>
            </a:r>
            <a:r>
              <a:rPr lang="en-US" altLang="ko-KR" sz="1400" b="1" dirty="0">
                <a:solidFill>
                  <a:srgbClr val="00B0F0"/>
                </a:solidFill>
              </a:rPr>
              <a:t>Primitives</a:t>
            </a:r>
            <a:r>
              <a:rPr lang="ko-KR" altLang="en-US" sz="1400" b="1" dirty="0"/>
              <a:t> 개념 도입</a:t>
            </a:r>
            <a:endParaRPr lang="en-US" altLang="ko-KR" sz="1400" b="1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0D4436-2F32-9346-7742-ACC694500A72}"/>
              </a:ext>
            </a:extLst>
          </p:cNvPr>
          <p:cNvSpPr txBox="1"/>
          <p:nvPr/>
        </p:nvSpPr>
        <p:spPr>
          <a:xfrm>
            <a:off x="4929397" y="2952821"/>
            <a:ext cx="6914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/>
            <a:r>
              <a:rPr lang="en-US" altLang="ko-KR" sz="1200" dirty="0"/>
              <a:t>** Primitive:</a:t>
            </a:r>
            <a:r>
              <a:rPr lang="en-US" altLang="ko-KR" sz="1200" b="1" dirty="0"/>
              <a:t> </a:t>
            </a:r>
            <a:r>
              <a:rPr lang="en-US" altLang="ko-KR" sz="1200" dirty="0"/>
              <a:t>AI </a:t>
            </a:r>
            <a:r>
              <a:rPr lang="ko-KR" altLang="en-US" sz="1200" dirty="0"/>
              <a:t>에서 쉽게 채용이 가능한 </a:t>
            </a:r>
            <a:r>
              <a:rPr lang="en-US" altLang="ko-KR" sz="1200" dirty="0"/>
              <a:t>modularized</a:t>
            </a:r>
            <a:r>
              <a:rPr lang="ko-KR" altLang="en-US" sz="1200" dirty="0"/>
              <a:t>된 </a:t>
            </a:r>
            <a:r>
              <a:rPr lang="en-US" altLang="ko-KR" sz="1200" dirty="0"/>
              <a:t>programming</a:t>
            </a:r>
            <a:r>
              <a:rPr lang="ko-KR" altLang="en-US" sz="1200" dirty="0"/>
              <a:t> </a:t>
            </a:r>
            <a:r>
              <a:rPr lang="en-US" altLang="ko-KR" sz="1200" dirty="0"/>
              <a:t>block (e.g., attention layer, MAMBA)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2CD332-9DA8-0E91-918A-E054E5302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9" t="18334" r="8510" b="5844"/>
          <a:stretch>
            <a:fillRect/>
          </a:stretch>
        </p:blipFill>
        <p:spPr>
          <a:xfrm>
            <a:off x="5065650" y="3233320"/>
            <a:ext cx="6402102" cy="3072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4D44C9A-FA16-4454-B4A9-96803F810D4D}"/>
              </a:ext>
            </a:extLst>
          </p:cNvPr>
          <p:cNvSpPr/>
          <p:nvPr/>
        </p:nvSpPr>
        <p:spPr>
          <a:xfrm>
            <a:off x="444617" y="2768451"/>
            <a:ext cx="3775045" cy="1844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387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5583-0F5A-B405-44CC-BFAB40B7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Multiscale Modeling</a:t>
            </a:r>
            <a:r>
              <a:rPr lang="ko-KR" altLang="en-US" dirty="0"/>
              <a:t> </a:t>
            </a:r>
            <a:r>
              <a:rPr lang="en-US" altLang="ko-KR" dirty="0"/>
              <a:t>Primitives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4E9D6-1F64-72A0-ECFC-8B7395B8550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E9546-327A-1E22-9C31-712D2107A78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D9A1B1-5E7D-B825-94B8-BC445FC1BA4D}"/>
              </a:ext>
            </a:extLst>
          </p:cNvPr>
          <p:cNvSpPr/>
          <p:nvPr/>
        </p:nvSpPr>
        <p:spPr>
          <a:xfrm>
            <a:off x="402672" y="780175"/>
            <a:ext cx="3405930" cy="5432363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9A4E90-DA72-62A7-D7C5-77D23892D19F}"/>
              </a:ext>
            </a:extLst>
          </p:cNvPr>
          <p:cNvSpPr/>
          <p:nvPr/>
        </p:nvSpPr>
        <p:spPr>
          <a:xfrm>
            <a:off x="4296562" y="780176"/>
            <a:ext cx="3405930" cy="54323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A0A788-378F-A8C5-E995-7DB512BCDB42}"/>
              </a:ext>
            </a:extLst>
          </p:cNvPr>
          <p:cNvSpPr/>
          <p:nvPr/>
        </p:nvSpPr>
        <p:spPr>
          <a:xfrm>
            <a:off x="8190452" y="780176"/>
            <a:ext cx="3405930" cy="543236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911C6-B02B-896C-7958-D164B787322A}"/>
              </a:ext>
            </a:extLst>
          </p:cNvPr>
          <p:cNvSpPr txBox="1"/>
          <p:nvPr/>
        </p:nvSpPr>
        <p:spPr>
          <a:xfrm>
            <a:off x="511729" y="615075"/>
            <a:ext cx="3219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  <a:effectLst>
                  <a:glow rad="84456">
                    <a:schemeClr val="bg1">
                      <a:alpha val="86421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Microscale (Neuron-level primitive)</a:t>
            </a:r>
            <a:endParaRPr lang="en-KR" sz="1400" dirty="0">
              <a:solidFill>
                <a:srgbClr val="00B050"/>
              </a:solidFill>
              <a:effectLst>
                <a:glow rad="84456">
                  <a:schemeClr val="bg1">
                    <a:alpha val="86421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1456F-7A4A-DADC-7BE3-0E5F1F4578A9}"/>
              </a:ext>
            </a:extLst>
          </p:cNvPr>
          <p:cNvSpPr txBox="1"/>
          <p:nvPr/>
        </p:nvSpPr>
        <p:spPr>
          <a:xfrm>
            <a:off x="4389889" y="624876"/>
            <a:ext cx="3219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2060"/>
                </a:solidFill>
                <a:effectLst>
                  <a:glow rad="84456">
                    <a:schemeClr val="bg1">
                      <a:alpha val="86421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Mesoscale (Circuit-level primitive)</a:t>
            </a:r>
            <a:endParaRPr lang="en-KR" sz="1400" dirty="0">
              <a:solidFill>
                <a:srgbClr val="002060"/>
              </a:solidFill>
              <a:effectLst>
                <a:glow rad="84456">
                  <a:schemeClr val="bg1">
                    <a:alpha val="86421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A062D3-9FDD-41DC-460D-8280F358C450}"/>
              </a:ext>
            </a:extLst>
          </p:cNvPr>
          <p:cNvSpPr txBox="1"/>
          <p:nvPr/>
        </p:nvSpPr>
        <p:spPr>
          <a:xfrm>
            <a:off x="8123339" y="624876"/>
            <a:ext cx="3598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  <a:effectLst>
                  <a:glow rad="84456">
                    <a:schemeClr val="bg1">
                      <a:alpha val="86421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Macroscale (Whole-brain-level primitive)</a:t>
            </a:r>
            <a:endParaRPr lang="en-KR" sz="1400" dirty="0">
              <a:solidFill>
                <a:srgbClr val="C00000"/>
              </a:solidFill>
              <a:effectLst>
                <a:glow rad="84456">
                  <a:schemeClr val="bg1">
                    <a:alpha val="86421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3611D2-9F92-954D-D94E-365FB6322952}"/>
              </a:ext>
            </a:extLst>
          </p:cNvPr>
          <p:cNvSpPr txBox="1"/>
          <p:nvPr/>
        </p:nvSpPr>
        <p:spPr>
          <a:xfrm>
            <a:off x="461394" y="4919607"/>
            <a:ext cx="33304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연속적 신호 다이나믹을 풍부하게 표현할 수 있는 유연한 단일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뉴론 모델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수치해석적으로 해가 존재하는 모델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압도적 계산속도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이미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분야에서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Scalability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가 증명된 모델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BF15C-E44D-9928-5975-784222B1C89A}"/>
              </a:ext>
            </a:extLst>
          </p:cNvPr>
          <p:cNvSpPr txBox="1"/>
          <p:nvPr/>
        </p:nvSpPr>
        <p:spPr>
          <a:xfrm>
            <a:off x="4337112" y="1017734"/>
            <a:ext cx="3296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주안점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: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각 감각 프로세스의 고유한 생물학적 원리를 따라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Neuron-level primitive</a:t>
            </a: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를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조합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단일 </a:t>
            </a: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모달리티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블록 구성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888F9-F025-051D-B1A2-95F3E0AA7ED4}"/>
              </a:ext>
            </a:extLst>
          </p:cNvPr>
          <p:cNvSpPr txBox="1"/>
          <p:nvPr/>
        </p:nvSpPr>
        <p:spPr>
          <a:xfrm>
            <a:off x="4372061" y="5056268"/>
            <a:ext cx="33304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기본적 뼈대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개념주도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Feedback module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이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RNN</a:t>
            </a: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으로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통일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현재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에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완전히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missing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되어 있는 내부수용감각의 추가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(Physical AI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의 항상성 감지를 위한 감각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96F470-2DA2-E789-7365-56931C332E2D}"/>
              </a:ext>
            </a:extLst>
          </p:cNvPr>
          <p:cNvSpPr txBox="1"/>
          <p:nvPr/>
        </p:nvSpPr>
        <p:spPr>
          <a:xfrm>
            <a:off x="8232395" y="1024771"/>
            <a:ext cx="33891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주안점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1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: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각 감각정보처리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primitive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로부터 계산된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abstract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representation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이 중앙에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common latent space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연합영역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에서 단일한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‘platonic representation’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을 이룰 수 있도록 구현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주안점</a:t>
            </a:r>
            <a:r>
              <a:rPr lang="en-US" altLang="ko-KR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space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불확실한 감각환경에서 감각결손이나 </a:t>
            </a: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비동기화된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정보입력을 탑다운으로 채울 수 있는 맥락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지식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기억 역할을 담당해야 함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A210D-DC96-86FC-6391-6B4FC2209082}"/>
              </a:ext>
            </a:extLst>
          </p:cNvPr>
          <p:cNvSpPr txBox="1"/>
          <p:nvPr/>
        </p:nvSpPr>
        <p:spPr>
          <a:xfrm>
            <a:off x="449290" y="1014028"/>
            <a:ext cx="3296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제안</a:t>
            </a:r>
            <a:r>
              <a:rPr lang="en-US" altLang="ko-KR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: Liquid Time-Constant Network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B033259-B87E-4E0E-2779-8CDBD2AF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7" y="1792378"/>
            <a:ext cx="3170145" cy="1620883"/>
          </a:xfrm>
          <a:prstGeom prst="rect">
            <a:avLst/>
          </a:prstGeom>
        </p:spPr>
      </p:pic>
      <p:pic>
        <p:nvPicPr>
          <p:cNvPr id="42" name="Picture 41" descr="A close-up of a white box&#10;&#10;AI-generated content may be incorrect.">
            <a:extLst>
              <a:ext uri="{FF2B5EF4-FFF2-40B4-BE49-F238E27FC236}">
                <a16:creationId xmlns:a16="http://schemas.microsoft.com/office/drawing/2014/main" id="{8289BEC8-3F76-5068-B5A4-954036F1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407" y="1310418"/>
            <a:ext cx="2046292" cy="5327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B676913-E2BD-324B-47C2-1AA9D7A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17" t="20042" r="8482" b="16605"/>
          <a:stretch>
            <a:fillRect/>
          </a:stretch>
        </p:blipFill>
        <p:spPr>
          <a:xfrm>
            <a:off x="481979" y="3560962"/>
            <a:ext cx="3288122" cy="132121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904F9E6-7959-643A-561E-5E03FBD62AAE}"/>
              </a:ext>
            </a:extLst>
          </p:cNvPr>
          <p:cNvSpPr txBox="1"/>
          <p:nvPr/>
        </p:nvSpPr>
        <p:spPr>
          <a:xfrm>
            <a:off x="433848" y="1025084"/>
            <a:ext cx="33481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주안점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1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단일신경세포 생리를 모사함과 동시에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적절한 수준으로 추상화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되어 여러 애플리케이션에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scale-up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하여 차용할 수 있는 </a:t>
            </a: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과학 기반 뉴론 모델</a:t>
            </a:r>
            <a:endParaRPr kumimoji="0" lang="en-US" altLang="ko-KR" sz="1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주안점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ko-KR" altLang="en-US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비동기화된</a:t>
            </a: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연속형 입력정보를 효율적으로 처리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할 수 있는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Neural-ODE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형태 그리고 수치해석적으로 계산이 쉬운 모델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2CC2C9A-604D-337D-A562-B20ABB759C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158"/>
          <a:stretch>
            <a:fillRect/>
          </a:stretch>
        </p:blipFill>
        <p:spPr>
          <a:xfrm>
            <a:off x="4497897" y="1766753"/>
            <a:ext cx="2361187" cy="12235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466E877-C7C0-5A85-A4CA-50D723EF3D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266"/>
          <a:stretch>
            <a:fillRect/>
          </a:stretch>
        </p:blipFill>
        <p:spPr>
          <a:xfrm>
            <a:off x="4832920" y="2709649"/>
            <a:ext cx="2361187" cy="12089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3B2AECF-DB69-CE9B-CDBC-E081B1A971A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743"/>
          <a:stretch>
            <a:fillRect/>
          </a:stretch>
        </p:blipFill>
        <p:spPr>
          <a:xfrm>
            <a:off x="5179340" y="3636584"/>
            <a:ext cx="2361187" cy="12817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81D2BFC8-9803-A2E4-5EC5-0CDA34BF6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" r="54830"/>
          <a:stretch>
            <a:fillRect/>
          </a:stretch>
        </p:blipFill>
        <p:spPr bwMode="auto">
          <a:xfrm>
            <a:off x="8516972" y="2967661"/>
            <a:ext cx="2727718" cy="31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DF5DE50-7F30-853D-8390-38EAAAC54365}"/>
              </a:ext>
            </a:extLst>
          </p:cNvPr>
          <p:cNvSpPr txBox="1"/>
          <p:nvPr/>
        </p:nvSpPr>
        <p:spPr>
          <a:xfrm>
            <a:off x="8232395" y="2548049"/>
            <a:ext cx="329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제안</a:t>
            </a:r>
            <a:r>
              <a:rPr lang="en-US" altLang="ko-KR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:</a:t>
            </a:r>
            <a:r>
              <a: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Global Neural Workspace </a:t>
            </a:r>
            <a:r>
              <a: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이론에 기반한 </a:t>
            </a:r>
            <a:r>
              <a:rPr lang="en-US" altLang="ko-KR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multimodal</a:t>
            </a:r>
            <a:r>
              <a: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self-supervised learning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E08D5769-76F5-E3A6-D91C-1A5E38D6F4DD}"/>
              </a:ext>
            </a:extLst>
          </p:cNvPr>
          <p:cNvSpPr txBox="1"/>
          <p:nvPr/>
        </p:nvSpPr>
        <p:spPr>
          <a:xfrm>
            <a:off x="8310136" y="4021994"/>
            <a:ext cx="624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시각</a:t>
            </a:r>
            <a:endParaRPr lang="en-KR" sz="1100" dirty="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15207CF-C858-A637-9966-BFCA317849D5}"/>
              </a:ext>
            </a:extLst>
          </p:cNvPr>
          <p:cNvSpPr txBox="1"/>
          <p:nvPr/>
        </p:nvSpPr>
        <p:spPr>
          <a:xfrm>
            <a:off x="11085882" y="4620566"/>
            <a:ext cx="624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청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각</a:t>
            </a:r>
            <a:endParaRPr lang="en-KR" sz="1100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5D86D4EE-1BFB-1F1F-ACB6-16335C1CCD08}"/>
              </a:ext>
            </a:extLst>
          </p:cNvPr>
          <p:cNvSpPr txBox="1"/>
          <p:nvPr/>
        </p:nvSpPr>
        <p:spPr>
          <a:xfrm>
            <a:off x="11072314" y="3205875"/>
            <a:ext cx="49282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내부</a:t>
            </a:r>
            <a:br>
              <a:rPr lang="en-US" altLang="ko-KR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</a:br>
            <a:r>
              <a:rPr lang="ko-KR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수용</a:t>
            </a:r>
            <a:br>
              <a:rPr lang="en-US" altLang="ko-KR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</a:br>
            <a:r>
              <a:rPr lang="ko-KR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감각</a:t>
            </a:r>
            <a:endParaRPr lang="en-KR" sz="11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4544D816-09D0-AA20-6F3E-66CF3E7836CF}"/>
              </a:ext>
            </a:extLst>
          </p:cNvPr>
          <p:cNvSpPr txBox="1"/>
          <p:nvPr/>
        </p:nvSpPr>
        <p:spPr>
          <a:xfrm>
            <a:off x="10517884" y="5268904"/>
            <a:ext cx="624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촉각</a:t>
            </a:r>
            <a:endParaRPr lang="en-KR" sz="1100" dirty="0"/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1C0EAAA3-1334-DE8F-25FC-6BE45CC31B54}"/>
              </a:ext>
            </a:extLst>
          </p:cNvPr>
          <p:cNvGrpSpPr/>
          <p:nvPr/>
        </p:nvGrpSpPr>
        <p:grpSpPr>
          <a:xfrm>
            <a:off x="8684752" y="3836713"/>
            <a:ext cx="881289" cy="275565"/>
            <a:chOff x="8684752" y="3836713"/>
            <a:chExt cx="881289" cy="275565"/>
          </a:xfrm>
        </p:grpSpPr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9BC58C20-A1FE-C36E-BA5F-1C2E6F288F9A}"/>
                </a:ext>
              </a:extLst>
            </p:cNvPr>
            <p:cNvGrpSpPr/>
            <p:nvPr/>
          </p:nvGrpSpPr>
          <p:grpSpPr>
            <a:xfrm rot="21397500">
              <a:off x="8684752" y="3940263"/>
              <a:ext cx="824639" cy="85288"/>
              <a:chOff x="8516972" y="3806039"/>
              <a:chExt cx="824639" cy="85288"/>
            </a:xfrm>
          </p:grpSpPr>
          <p:cxnSp>
            <p:nvCxnSpPr>
              <p:cNvPr id="1036" name="Straight Arrow Connector 1035">
                <a:extLst>
                  <a:ext uri="{FF2B5EF4-FFF2-40B4-BE49-F238E27FC236}">
                    <a16:creationId xmlns:a16="http://schemas.microsoft.com/office/drawing/2014/main" id="{CFA0FC2C-DB32-8099-EA6C-B38C4980CFC8}"/>
                  </a:ext>
                </a:extLst>
              </p:cNvPr>
              <p:cNvCxnSpPr/>
              <p:nvPr/>
            </p:nvCxnSpPr>
            <p:spPr>
              <a:xfrm>
                <a:off x="8516972" y="3806039"/>
                <a:ext cx="7612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Arrow Connector 1036">
                <a:extLst>
                  <a:ext uri="{FF2B5EF4-FFF2-40B4-BE49-F238E27FC236}">
                    <a16:creationId xmlns:a16="http://schemas.microsoft.com/office/drawing/2014/main" id="{625F08F2-493C-0EBA-7E39-1B5CC1E35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0359" y="3891327"/>
                <a:ext cx="7612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4A80DC82-AE95-3707-29F7-5992045B6A9D}"/>
                </a:ext>
              </a:extLst>
            </p:cNvPr>
            <p:cNvSpPr txBox="1"/>
            <p:nvPr/>
          </p:nvSpPr>
          <p:spPr>
            <a:xfrm rot="21384977">
              <a:off x="8808827" y="3836713"/>
              <a:ext cx="5209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FF</a:t>
              </a:r>
              <a:endParaRPr lang="en-KR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EF0ECC92-AEB4-8F58-D100-EF20E18690BA}"/>
                </a:ext>
              </a:extLst>
            </p:cNvPr>
            <p:cNvSpPr txBox="1"/>
            <p:nvPr/>
          </p:nvSpPr>
          <p:spPr>
            <a:xfrm rot="21220676">
              <a:off x="9045117" y="3896834"/>
              <a:ext cx="5209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FB</a:t>
              </a:r>
              <a:endParaRPr lang="en-KR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9F9726E6-F73F-2133-006B-6DA8CD1F2676}"/>
              </a:ext>
            </a:extLst>
          </p:cNvPr>
          <p:cNvGrpSpPr/>
          <p:nvPr/>
        </p:nvGrpSpPr>
        <p:grpSpPr>
          <a:xfrm rot="14451166">
            <a:off x="10005985" y="4818897"/>
            <a:ext cx="756000" cy="275565"/>
            <a:chOff x="8684752" y="3836713"/>
            <a:chExt cx="881289" cy="275565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8750FCCE-944F-472D-0AF9-B2159FFC5512}"/>
                </a:ext>
              </a:extLst>
            </p:cNvPr>
            <p:cNvGrpSpPr/>
            <p:nvPr/>
          </p:nvGrpSpPr>
          <p:grpSpPr>
            <a:xfrm rot="21397500">
              <a:off x="8684752" y="3940263"/>
              <a:ext cx="824639" cy="85288"/>
              <a:chOff x="8516972" y="3806039"/>
              <a:chExt cx="824639" cy="85288"/>
            </a:xfrm>
          </p:grpSpPr>
          <p:cxnSp>
            <p:nvCxnSpPr>
              <p:cNvPr id="1053" name="Straight Arrow Connector 1052">
                <a:extLst>
                  <a:ext uri="{FF2B5EF4-FFF2-40B4-BE49-F238E27FC236}">
                    <a16:creationId xmlns:a16="http://schemas.microsoft.com/office/drawing/2014/main" id="{5EDA5AE5-5260-E09D-F02B-D5688DDAE3F2}"/>
                  </a:ext>
                </a:extLst>
              </p:cNvPr>
              <p:cNvCxnSpPr/>
              <p:nvPr/>
            </p:nvCxnSpPr>
            <p:spPr>
              <a:xfrm>
                <a:off x="8516972" y="3806039"/>
                <a:ext cx="7612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32DC49F4-AC4A-F45B-25BB-3128F592BF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0359" y="3891327"/>
                <a:ext cx="7612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F504456A-3C62-2D78-B48B-8142731E8BFA}"/>
                </a:ext>
              </a:extLst>
            </p:cNvPr>
            <p:cNvSpPr txBox="1"/>
            <p:nvPr/>
          </p:nvSpPr>
          <p:spPr>
            <a:xfrm rot="21384977">
              <a:off x="8808827" y="3836713"/>
              <a:ext cx="5209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FF</a:t>
              </a:r>
              <a:endParaRPr lang="en-KR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D755B7A0-3B99-6B90-1961-9921DBB10864}"/>
                </a:ext>
              </a:extLst>
            </p:cNvPr>
            <p:cNvSpPr txBox="1"/>
            <p:nvPr/>
          </p:nvSpPr>
          <p:spPr>
            <a:xfrm rot="21220676">
              <a:off x="9045117" y="3896834"/>
              <a:ext cx="5209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FB</a:t>
              </a:r>
              <a:endParaRPr lang="en-KR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52CB67F1-6059-D627-0095-DA1A7B747B3C}"/>
              </a:ext>
            </a:extLst>
          </p:cNvPr>
          <p:cNvGrpSpPr/>
          <p:nvPr/>
        </p:nvGrpSpPr>
        <p:grpSpPr>
          <a:xfrm rot="20947924">
            <a:off x="10267258" y="3569472"/>
            <a:ext cx="881289" cy="275565"/>
            <a:chOff x="8684752" y="3836713"/>
            <a:chExt cx="881289" cy="275565"/>
          </a:xfrm>
        </p:grpSpPr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90EF0E3D-810D-5553-CDA2-E713CB06EB72}"/>
                </a:ext>
              </a:extLst>
            </p:cNvPr>
            <p:cNvGrpSpPr/>
            <p:nvPr/>
          </p:nvGrpSpPr>
          <p:grpSpPr>
            <a:xfrm rot="21397500">
              <a:off x="8684752" y="3940263"/>
              <a:ext cx="824639" cy="85288"/>
              <a:chOff x="8516972" y="3806039"/>
              <a:chExt cx="824639" cy="85288"/>
            </a:xfrm>
          </p:grpSpPr>
          <p:cxnSp>
            <p:nvCxnSpPr>
              <p:cNvPr id="1060" name="Straight Arrow Connector 1059">
                <a:extLst>
                  <a:ext uri="{FF2B5EF4-FFF2-40B4-BE49-F238E27FC236}">
                    <a16:creationId xmlns:a16="http://schemas.microsoft.com/office/drawing/2014/main" id="{88ACA9C3-5EA8-61ED-51EB-E8685F5D27CD}"/>
                  </a:ext>
                </a:extLst>
              </p:cNvPr>
              <p:cNvCxnSpPr/>
              <p:nvPr/>
            </p:nvCxnSpPr>
            <p:spPr>
              <a:xfrm>
                <a:off x="8516972" y="3806039"/>
                <a:ext cx="7612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Arrow Connector 1060">
                <a:extLst>
                  <a:ext uri="{FF2B5EF4-FFF2-40B4-BE49-F238E27FC236}">
                    <a16:creationId xmlns:a16="http://schemas.microsoft.com/office/drawing/2014/main" id="{CFE00115-5A3A-3242-39EB-0118E185FC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0359" y="3891327"/>
                <a:ext cx="7612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2DD919C5-82C3-F103-A112-B58812C424E6}"/>
                </a:ext>
              </a:extLst>
            </p:cNvPr>
            <p:cNvSpPr txBox="1"/>
            <p:nvPr/>
          </p:nvSpPr>
          <p:spPr>
            <a:xfrm rot="21384977">
              <a:off x="8808827" y="3836713"/>
              <a:ext cx="5209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FB</a:t>
              </a:r>
              <a:endParaRPr lang="en-KR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12A83D87-6BEC-D4FB-62B5-0D19A4674126}"/>
                </a:ext>
              </a:extLst>
            </p:cNvPr>
            <p:cNvSpPr txBox="1"/>
            <p:nvPr/>
          </p:nvSpPr>
          <p:spPr>
            <a:xfrm rot="21220676">
              <a:off x="9045117" y="3896834"/>
              <a:ext cx="5209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FF</a:t>
              </a:r>
              <a:endParaRPr lang="en-KR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2" name="Arc 1061">
            <a:extLst>
              <a:ext uri="{FF2B5EF4-FFF2-40B4-BE49-F238E27FC236}">
                <a16:creationId xmlns:a16="http://schemas.microsoft.com/office/drawing/2014/main" id="{0AC08F4A-8E05-D05C-58CD-7141AF8D6D66}"/>
              </a:ext>
            </a:extLst>
          </p:cNvPr>
          <p:cNvSpPr/>
          <p:nvPr/>
        </p:nvSpPr>
        <p:spPr>
          <a:xfrm rot="12495501">
            <a:off x="9432329" y="3880136"/>
            <a:ext cx="2629797" cy="1504074"/>
          </a:xfrm>
          <a:prstGeom prst="arc">
            <a:avLst>
              <a:gd name="adj1" fmla="val 17754149"/>
              <a:gd name="adj2" fmla="val 1907754"/>
            </a:avLst>
          </a:prstGeom>
          <a:ln w="22225">
            <a:solidFill>
              <a:srgbClr val="0070C0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FE37EF01-ECA7-B314-8E2D-DC6264BF787B}"/>
              </a:ext>
            </a:extLst>
          </p:cNvPr>
          <p:cNvSpPr txBox="1"/>
          <p:nvPr/>
        </p:nvSpPr>
        <p:spPr>
          <a:xfrm rot="20180714">
            <a:off x="9219286" y="3241653"/>
            <a:ext cx="105383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prstClr val="black"/>
                </a:soli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목표지향 선택적 주의 </a:t>
            </a:r>
            <a:r>
              <a:rPr lang="en-US" altLang="ko-KR" sz="1100" b="1" dirty="0">
                <a:solidFill>
                  <a:prstClr val="black"/>
                </a:soli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lang="ko-KR" altLang="en-US" sz="1100" b="1" dirty="0">
                <a:solidFill>
                  <a:prstClr val="black"/>
                </a:soli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개념주도 </a:t>
            </a:r>
            <a:r>
              <a:rPr lang="en-US" altLang="ko-KR" sz="1100" b="1" dirty="0">
                <a:solidFill>
                  <a:prstClr val="black"/>
                </a:soli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AI)</a:t>
            </a:r>
            <a:endParaRPr lang="en-KR" sz="1100" dirty="0">
              <a:effectLst>
                <a:glow rad="127000">
                  <a:schemeClr val="bg1"/>
                </a:glow>
              </a:effectLst>
            </a:endParaRPr>
          </a:p>
        </p:txBody>
      </p: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6C3DC327-6370-71C3-4CAF-AD677069031E}"/>
              </a:ext>
            </a:extLst>
          </p:cNvPr>
          <p:cNvCxnSpPr>
            <a:cxnSpLocks/>
          </p:cNvCxnSpPr>
          <p:nvPr/>
        </p:nvCxnSpPr>
        <p:spPr>
          <a:xfrm>
            <a:off x="508407" y="6333688"/>
            <a:ext cx="11113143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TextBox 1067">
            <a:extLst>
              <a:ext uri="{FF2B5EF4-FFF2-40B4-BE49-F238E27FC236}">
                <a16:creationId xmlns:a16="http://schemas.microsoft.com/office/drawing/2014/main" id="{D39F8870-6B14-6F99-AE70-E53FC4100B8C}"/>
              </a:ext>
            </a:extLst>
          </p:cNvPr>
          <p:cNvSpPr txBox="1"/>
          <p:nvPr/>
        </p:nvSpPr>
        <p:spPr>
          <a:xfrm>
            <a:off x="854629" y="6343175"/>
            <a:ext cx="107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연속데이터</a:t>
            </a:r>
            <a:endParaRPr lang="en-KR" sz="1200" dirty="0"/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652E683A-F649-8CAA-0B7D-D3E46B38E2E0}"/>
              </a:ext>
            </a:extLst>
          </p:cNvPr>
          <p:cNvSpPr txBox="1"/>
          <p:nvPr/>
        </p:nvSpPr>
        <p:spPr>
          <a:xfrm>
            <a:off x="10534894" y="6345059"/>
            <a:ext cx="107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이산데이터</a:t>
            </a:r>
            <a:endParaRPr lang="en-KR" sz="1200" dirty="0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DF0EF3B9-7DBB-82A0-9257-0E9A213AB7BE}"/>
              </a:ext>
            </a:extLst>
          </p:cNvPr>
          <p:cNvSpPr/>
          <p:nvPr/>
        </p:nvSpPr>
        <p:spPr>
          <a:xfrm>
            <a:off x="4389889" y="1664065"/>
            <a:ext cx="3231639" cy="338083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11E234E1-0C34-ADFE-EBC8-89A1E229244E}"/>
              </a:ext>
            </a:extLst>
          </p:cNvPr>
          <p:cNvSpPr txBox="1"/>
          <p:nvPr/>
        </p:nvSpPr>
        <p:spPr>
          <a:xfrm>
            <a:off x="6064978" y="1683842"/>
            <a:ext cx="16796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Recurrent VAE </a:t>
            </a:r>
            <a:r>
              <a:rPr lang="ko-KR" altLang="en-US" sz="12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또는 </a:t>
            </a:r>
            <a:br>
              <a:rPr lang="en-US" altLang="ko-KR" sz="12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</a:br>
            <a:r>
              <a:rPr lang="en-US" altLang="ko-KR" sz="1200" dirty="0" err="1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PredNet</a:t>
            </a:r>
            <a:r>
              <a:rPr lang="ko-KR" altLang="en-US" sz="12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의 형태</a:t>
            </a:r>
            <a:br>
              <a:rPr lang="en-US" altLang="ko-KR" sz="12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</a:br>
            <a:r>
              <a:rPr lang="en-US" altLang="ko-KR" sz="12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ko-KR" altLang="en-US" sz="12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  <a:sym typeface="Wingdings" pitchFamily="2" charset="2"/>
              </a:rPr>
              <a:t> 개념 주도형 </a:t>
            </a:r>
            <a:r>
              <a:rPr lang="en-US" altLang="ko-KR" sz="12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  <a:sym typeface="Wingdings" pitchFamily="2" charset="2"/>
              </a:rPr>
              <a:t>&amp;</a:t>
            </a:r>
            <a:r>
              <a:rPr lang="ko-KR" altLang="en-US" sz="12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  <a:sym typeface="Wingdings" pitchFamily="2" charset="2"/>
              </a:rPr>
              <a:t> 선택적 주의 알고리즘화</a:t>
            </a:r>
            <a:r>
              <a:rPr lang="ko-KR" altLang="en-US" sz="12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br>
              <a:rPr lang="en-US" altLang="ko-KR" sz="12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</a:br>
            <a:r>
              <a:rPr lang="en-US" altLang="ko-KR" sz="10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추후 다시 설명</a:t>
            </a:r>
            <a:r>
              <a:rPr lang="en-US" altLang="ko-KR" sz="1000" dirty="0">
                <a:solidFill>
                  <a:prstClr val="black"/>
                </a:solidFill>
                <a:effectLst>
                  <a:glow rad="175121">
                    <a:schemeClr val="bg1">
                      <a:alpha val="96000"/>
                    </a:schemeClr>
                  </a:glow>
                </a:effectLst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endParaRPr lang="en-KR" sz="1200" dirty="0">
              <a:effectLst>
                <a:glow rad="175121">
                  <a:schemeClr val="bg1">
                    <a:alpha val="96000"/>
                  </a:schemeClr>
                </a:glow>
              </a:effectLst>
            </a:endParaRP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8F3364C9-F308-F194-9092-D33D9CC0195F}"/>
              </a:ext>
            </a:extLst>
          </p:cNvPr>
          <p:cNvGrpSpPr/>
          <p:nvPr/>
        </p:nvGrpSpPr>
        <p:grpSpPr>
          <a:xfrm>
            <a:off x="5639100" y="1072083"/>
            <a:ext cx="1886264" cy="1736800"/>
            <a:chOff x="6134258" y="1926871"/>
            <a:chExt cx="1886264" cy="1736800"/>
          </a:xfrm>
        </p:grpSpPr>
        <p:pic>
          <p:nvPicPr>
            <p:cNvPr id="1048" name="Picture 24" descr="The Platonic Representation Hypothesis">
              <a:extLst>
                <a:ext uri="{FF2B5EF4-FFF2-40B4-BE49-F238E27FC236}">
                  <a16:creationId xmlns:a16="http://schemas.microsoft.com/office/drawing/2014/main" id="{771A819B-9DAA-4112-1FD2-62CDC8DE7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655" y="1926871"/>
              <a:ext cx="1828867" cy="1736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F4775024-CDC0-CD29-38DC-FB4FC45EF489}"/>
                </a:ext>
              </a:extLst>
            </p:cNvPr>
            <p:cNvSpPr/>
            <p:nvPr/>
          </p:nvSpPr>
          <p:spPr>
            <a:xfrm rot="2802868">
              <a:off x="6771167" y="2474476"/>
              <a:ext cx="134682" cy="301803"/>
            </a:xfrm>
            <a:prstGeom prst="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068386F7-213D-F962-1FD3-4306B8A23F68}"/>
                </a:ext>
              </a:extLst>
            </p:cNvPr>
            <p:cNvSpPr txBox="1"/>
            <p:nvPr/>
          </p:nvSpPr>
          <p:spPr>
            <a:xfrm>
              <a:off x="6134258" y="1929565"/>
              <a:ext cx="18288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172006">
                      <a:schemeClr val="bg1">
                        <a:alpha val="85384"/>
                      </a:schemeClr>
                    </a:glow>
                  </a:effectLst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 단일한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172006">
                      <a:schemeClr val="bg1">
                        <a:alpha val="85384"/>
                      </a:schemeClr>
                    </a:glow>
                  </a:effectLst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representation</a:t>
              </a:r>
              <a:endParaRPr lang="en-KR" b="1" dirty="0">
                <a:effectLst>
                  <a:glow rad="172006">
                    <a:schemeClr val="bg1">
                      <a:alpha val="85384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5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2" grpId="0"/>
      <p:bldP spid="16" grpId="0"/>
      <p:bldP spid="20" grpId="0"/>
      <p:bldP spid="31" grpId="0"/>
      <p:bldP spid="35" grpId="0"/>
      <p:bldP spid="40" grpId="0"/>
      <p:bldP spid="48" grpId="0"/>
      <p:bldP spid="48" grpId="1"/>
      <p:bldP spid="61" grpId="0"/>
      <p:bldP spid="1031" grpId="0"/>
      <p:bldP spid="1032" grpId="0"/>
      <p:bldP spid="1033" grpId="0"/>
      <p:bldP spid="1034" grpId="0"/>
      <p:bldP spid="1062" grpId="0" animBg="1"/>
      <p:bldP spid="1063" grpId="0"/>
      <p:bldP spid="1068" grpId="0"/>
      <p:bldP spid="1069" grpId="0"/>
      <p:bldP spid="1070" grpId="0" animBg="1"/>
      <p:bldP spid="10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FE50E-8BA4-A82B-4464-9CFADBE86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6549-0639-F2C5-7D71-65A7CC1B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이 과제요구에 어떻게 부합할 것인가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4ECB-FC4F-57AF-3CC7-1DDA7D504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제안 목표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1900" dirty="0"/>
              <a:t>1) </a:t>
            </a:r>
            <a:r>
              <a:rPr lang="ko-KR" altLang="en-US" sz="1900" dirty="0"/>
              <a:t>외부환경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외부수용감각</a:t>
            </a:r>
            <a:r>
              <a:rPr lang="en-US" altLang="ko-KR" sz="1900" dirty="0"/>
              <a:t>), </a:t>
            </a:r>
            <a:r>
              <a:rPr lang="ko-KR" altLang="en-US" sz="1900" dirty="0"/>
              <a:t>자신 인식 </a:t>
            </a:r>
            <a:r>
              <a:rPr lang="en-US" altLang="ko-KR" sz="1900" dirty="0"/>
              <a:t>(</a:t>
            </a:r>
            <a:r>
              <a:rPr lang="ko-KR" altLang="en-US" sz="1900" dirty="0"/>
              <a:t>고유감각</a:t>
            </a:r>
            <a:r>
              <a:rPr lang="en-US" altLang="ko-KR" sz="1900" dirty="0"/>
              <a:t>), </a:t>
            </a:r>
            <a:r>
              <a:rPr lang="ko-KR" altLang="en-US" sz="1900" dirty="0"/>
              <a:t>내부환경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내부수용감각</a:t>
            </a:r>
            <a:r>
              <a:rPr lang="en-US" altLang="ko-KR" sz="1900" dirty="0"/>
              <a:t>) </a:t>
            </a:r>
            <a:r>
              <a:rPr lang="ko-KR" altLang="en-US" sz="1900" dirty="0"/>
              <a:t>다중 감각 정보를 </a:t>
            </a:r>
            <a:r>
              <a:rPr lang="en-US" altLang="ko-KR" sz="1900" dirty="0"/>
              <a:t>2)</a:t>
            </a:r>
            <a:r>
              <a:rPr lang="ko-KR" altLang="en-US" sz="1900" dirty="0"/>
              <a:t> 주어진 목표에 맞게 선택적으로 주의</a:t>
            </a:r>
            <a:r>
              <a:rPr lang="en-US" altLang="ko-KR" sz="1900" dirty="0"/>
              <a:t>/</a:t>
            </a:r>
            <a:r>
              <a:rPr lang="ko-KR" altLang="en-US" sz="1900" dirty="0"/>
              <a:t>통합하여</a:t>
            </a:r>
            <a:r>
              <a:rPr lang="en-US" altLang="ko-KR" sz="1900" dirty="0"/>
              <a:t>, 3) </a:t>
            </a:r>
            <a:r>
              <a:rPr lang="ko-KR" altLang="en-US" sz="1900" dirty="0"/>
              <a:t>세상에 대한 일관성 있는 잠재표상을 만들고</a:t>
            </a:r>
            <a:r>
              <a:rPr lang="en-US" altLang="ko-KR" sz="1900" dirty="0"/>
              <a:t>, 4) </a:t>
            </a:r>
            <a:r>
              <a:rPr lang="ko-KR" altLang="en-US" sz="1900" dirty="0"/>
              <a:t>불확실한 환경에서 감각결손을 스스로 복원하는</a:t>
            </a:r>
            <a:r>
              <a:rPr lang="en-US" altLang="ko-KR" sz="1900" dirty="0"/>
              <a:t>, “</a:t>
            </a:r>
            <a:r>
              <a:rPr lang="ko-KR" altLang="en-US" sz="1900" dirty="0"/>
              <a:t>뇌과학적으로 충실하면서도 공학적으로 강건한” 개념 주도 </a:t>
            </a:r>
            <a:r>
              <a:rPr lang="en-US" altLang="ko-KR" sz="1900" dirty="0"/>
              <a:t>AI </a:t>
            </a:r>
            <a:r>
              <a:rPr lang="ko-KR" altLang="en-US" sz="1900" dirty="0"/>
              <a:t>개발</a:t>
            </a:r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sz="2400" dirty="0"/>
          </a:p>
          <a:p>
            <a:pPr lvl="1"/>
            <a:endParaRPr lang="en-US" altLang="ko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33AB3-8042-FC7E-B286-72941FAAD52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773CCF-548D-861B-E66F-214B0E2DCFB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2FE4E-085F-5E3F-BBD3-5788B04D296F}"/>
              </a:ext>
            </a:extLst>
          </p:cNvPr>
          <p:cNvSpPr txBox="1"/>
          <p:nvPr/>
        </p:nvSpPr>
        <p:spPr>
          <a:xfrm>
            <a:off x="363992" y="2551837"/>
            <a:ext cx="39060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선택적 주의 감각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통합감각 평가프레임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 이상의 다중감각 정보를 통합하는가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그 효과와 유용성을 제시하였는가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맥락과 지식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목표에 의해 중요한 정보만을 잘 선별하였는가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E02A3-7B00-3442-4AD2-00FAE4A6CAED}"/>
              </a:ext>
            </a:extLst>
          </p:cNvPr>
          <p:cNvSpPr txBox="1"/>
          <p:nvPr/>
        </p:nvSpPr>
        <p:spPr>
          <a:xfrm>
            <a:off x="363992" y="2220254"/>
            <a:ext cx="324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가지 달성해야 할 요구사항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26831-34CD-814D-9F94-1473590978E1}"/>
              </a:ext>
            </a:extLst>
          </p:cNvPr>
          <p:cNvSpPr txBox="1"/>
          <p:nvPr/>
        </p:nvSpPr>
        <p:spPr>
          <a:xfrm>
            <a:off x="4710071" y="2220254"/>
            <a:ext cx="6037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DEC2C9-D61F-0EFB-A141-BCA9FB5C4349}"/>
              </a:ext>
            </a:extLst>
          </p:cNvPr>
          <p:cNvSpPr/>
          <p:nvPr/>
        </p:nvSpPr>
        <p:spPr>
          <a:xfrm>
            <a:off x="4840448" y="2592282"/>
            <a:ext cx="7003507" cy="3763568"/>
          </a:xfrm>
          <a:prstGeom prst="roundRect">
            <a:avLst>
              <a:gd name="adj" fmla="val 40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677C6-A495-239C-70BB-0EA32B309D3D}"/>
              </a:ext>
            </a:extLst>
          </p:cNvPr>
          <p:cNvSpPr txBox="1"/>
          <p:nvPr/>
        </p:nvSpPr>
        <p:spPr>
          <a:xfrm>
            <a:off x="4912620" y="2650190"/>
            <a:ext cx="37783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rgbClr val="00B0F0"/>
                </a:solidFill>
              </a:rPr>
              <a:t>Multiscale Modeling</a:t>
            </a:r>
            <a:r>
              <a:rPr lang="ko-KR" altLang="en-US" sz="1400" b="1" dirty="0">
                <a:solidFill>
                  <a:srgbClr val="00B0F0"/>
                </a:solidFill>
              </a:rPr>
              <a:t> </a:t>
            </a:r>
            <a:r>
              <a:rPr lang="en-US" altLang="ko-KR" sz="1400" b="1" dirty="0">
                <a:solidFill>
                  <a:srgbClr val="00B0F0"/>
                </a:solidFill>
              </a:rPr>
              <a:t>Primitives</a:t>
            </a:r>
            <a:r>
              <a:rPr lang="ko-KR" altLang="en-US" sz="1400" b="1" dirty="0"/>
              <a:t> 개념 도입</a:t>
            </a:r>
            <a:endParaRPr lang="en-US" altLang="ko-KR" sz="1400" b="1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665AC7-6C6C-4CE3-8127-E172266EB4AB}"/>
              </a:ext>
            </a:extLst>
          </p:cNvPr>
          <p:cNvSpPr txBox="1"/>
          <p:nvPr/>
        </p:nvSpPr>
        <p:spPr>
          <a:xfrm>
            <a:off x="4929397" y="2952821"/>
            <a:ext cx="6914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/>
            <a:r>
              <a:rPr lang="en-US" altLang="ko-KR" sz="1200" dirty="0"/>
              <a:t>** Primitive:</a:t>
            </a:r>
            <a:r>
              <a:rPr lang="en-US" altLang="ko-KR" sz="1200" b="1" dirty="0"/>
              <a:t> </a:t>
            </a:r>
            <a:r>
              <a:rPr lang="en-US" altLang="ko-KR" sz="1200" dirty="0"/>
              <a:t>AI </a:t>
            </a:r>
            <a:r>
              <a:rPr lang="ko-KR" altLang="en-US" sz="1200" dirty="0"/>
              <a:t>에서 쉽게 채용이 가능한 </a:t>
            </a:r>
            <a:r>
              <a:rPr lang="en-US" altLang="ko-KR" sz="1200" dirty="0"/>
              <a:t>modularized</a:t>
            </a:r>
            <a:r>
              <a:rPr lang="ko-KR" altLang="en-US" sz="1200" dirty="0"/>
              <a:t>된 </a:t>
            </a:r>
            <a:r>
              <a:rPr lang="en-US" altLang="ko-KR" sz="1200" dirty="0"/>
              <a:t>programming</a:t>
            </a:r>
            <a:r>
              <a:rPr lang="ko-KR" altLang="en-US" sz="1200" dirty="0"/>
              <a:t> </a:t>
            </a:r>
            <a:r>
              <a:rPr lang="en-US" altLang="ko-KR" sz="1200" dirty="0"/>
              <a:t>block (e.g., attention layer, MAMBA)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CB15E8-CE19-9FDE-8F4C-87F8A5DC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9" t="18334" r="8510" b="5844"/>
          <a:stretch>
            <a:fillRect/>
          </a:stretch>
        </p:blipFill>
        <p:spPr>
          <a:xfrm>
            <a:off x="5065650" y="3233320"/>
            <a:ext cx="6402102" cy="3072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263C90-437F-0FEE-F16B-A72D807F7A88}"/>
              </a:ext>
            </a:extLst>
          </p:cNvPr>
          <p:cNvSpPr/>
          <p:nvPr/>
        </p:nvSpPr>
        <p:spPr>
          <a:xfrm>
            <a:off x="444617" y="2768451"/>
            <a:ext cx="3775045" cy="1844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9C30B-0EE1-DA29-C614-A7C0E272D1E2}"/>
              </a:ext>
            </a:extLst>
          </p:cNvPr>
          <p:cNvSpPr txBox="1"/>
          <p:nvPr/>
        </p:nvSpPr>
        <p:spPr>
          <a:xfrm>
            <a:off x="363992" y="4654364"/>
            <a:ext cx="330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추가적으로 선호하는 포인트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93636D-33A4-E5ED-9FFD-F892C827E37F}"/>
              </a:ext>
            </a:extLst>
          </p:cNvPr>
          <p:cNvSpPr txBox="1"/>
          <p:nvPr/>
        </p:nvSpPr>
        <p:spPr>
          <a:xfrm>
            <a:off x="363992" y="4970855"/>
            <a:ext cx="390600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성능 대비 에너지 소비 최소화하는 고효율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적은 양의 데이터나 희귀한  사례만으로 새로운 개념 학습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일반화할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환경 및 데이터의 모호성 해소할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포괄적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종합적 상황 이해가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과제 수행의 논리적 개념적 설명이 가능하는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능동적이고 유연한  주의제어가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7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3650-BB78-A58D-C11C-F71D28488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BDC6-B3CA-B91F-C79E-0B575545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이 과제요구에 어떻게 부합할 것인가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837A7-408F-B80D-6474-964797C9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제안 목표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1900" dirty="0"/>
              <a:t>1) </a:t>
            </a:r>
            <a:r>
              <a:rPr lang="ko-KR" altLang="en-US" sz="1900" dirty="0"/>
              <a:t>외부환경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외부수용감각</a:t>
            </a:r>
            <a:r>
              <a:rPr lang="en-US" altLang="ko-KR" sz="1900" dirty="0"/>
              <a:t>), </a:t>
            </a:r>
            <a:r>
              <a:rPr lang="ko-KR" altLang="en-US" sz="1900" dirty="0"/>
              <a:t>자신 인식 </a:t>
            </a:r>
            <a:r>
              <a:rPr lang="en-US" altLang="ko-KR" sz="1900" dirty="0"/>
              <a:t>(</a:t>
            </a:r>
            <a:r>
              <a:rPr lang="ko-KR" altLang="en-US" sz="1900" dirty="0"/>
              <a:t>고유감각</a:t>
            </a:r>
            <a:r>
              <a:rPr lang="en-US" altLang="ko-KR" sz="1900" dirty="0"/>
              <a:t>), </a:t>
            </a:r>
            <a:r>
              <a:rPr lang="ko-KR" altLang="en-US" sz="1900" dirty="0"/>
              <a:t>내부환경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내부수용감각</a:t>
            </a:r>
            <a:r>
              <a:rPr lang="en-US" altLang="ko-KR" sz="1900" dirty="0"/>
              <a:t>) </a:t>
            </a:r>
            <a:r>
              <a:rPr lang="ko-KR" altLang="en-US" sz="1900" dirty="0"/>
              <a:t>다중 감각 정보를 </a:t>
            </a:r>
            <a:r>
              <a:rPr lang="en-US" altLang="ko-KR" sz="1900" dirty="0"/>
              <a:t>2)</a:t>
            </a:r>
            <a:r>
              <a:rPr lang="ko-KR" altLang="en-US" sz="1900" dirty="0"/>
              <a:t> 주어진 목표에 맞게 선택적으로 주의</a:t>
            </a:r>
            <a:r>
              <a:rPr lang="en-US" altLang="ko-KR" sz="1900" dirty="0"/>
              <a:t>/</a:t>
            </a:r>
            <a:r>
              <a:rPr lang="ko-KR" altLang="en-US" sz="1900" dirty="0"/>
              <a:t>통합하여</a:t>
            </a:r>
            <a:r>
              <a:rPr lang="en-US" altLang="ko-KR" sz="1900" dirty="0"/>
              <a:t>, 3) </a:t>
            </a:r>
            <a:r>
              <a:rPr lang="ko-KR" altLang="en-US" sz="1900" dirty="0"/>
              <a:t>세상에 대한 일관성 있는 잠재표상을 만들고</a:t>
            </a:r>
            <a:r>
              <a:rPr lang="en-US" altLang="ko-KR" sz="1900" dirty="0"/>
              <a:t>, 4) </a:t>
            </a:r>
            <a:r>
              <a:rPr lang="ko-KR" altLang="en-US" sz="1900" dirty="0"/>
              <a:t>불확실한 환경에서 감각결손을 스스로 복원하는</a:t>
            </a:r>
            <a:r>
              <a:rPr lang="en-US" altLang="ko-KR" sz="1900" dirty="0"/>
              <a:t>, “</a:t>
            </a:r>
            <a:r>
              <a:rPr lang="ko-KR" altLang="en-US" sz="1900" dirty="0"/>
              <a:t>뇌과학적으로 충실하면서도 공학적으로 강건한” 개념 주도 </a:t>
            </a:r>
            <a:r>
              <a:rPr lang="en-US" altLang="ko-KR" sz="1900" dirty="0"/>
              <a:t>AI </a:t>
            </a:r>
            <a:r>
              <a:rPr lang="ko-KR" altLang="en-US" sz="1900" dirty="0"/>
              <a:t>개발</a:t>
            </a:r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sz="2400" dirty="0"/>
          </a:p>
          <a:p>
            <a:pPr lvl="1"/>
            <a:endParaRPr lang="en-US" altLang="ko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4A9ED-A3F5-19A9-E396-C204A270F8F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01B2B-387F-F1CB-7218-587B4FAFF79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C3C9D-50F5-B110-26F2-BBCD90B58FBD}"/>
              </a:ext>
            </a:extLst>
          </p:cNvPr>
          <p:cNvSpPr txBox="1"/>
          <p:nvPr/>
        </p:nvSpPr>
        <p:spPr>
          <a:xfrm>
            <a:off x="363992" y="2551837"/>
            <a:ext cx="39060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선택적 주의 감각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통합감각 평가프레임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 이상의 다중감각 정보를 통합하는가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그 효과와 유용성을 제시하였는가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맥락과 지식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목표에 의해 중요한 정보만을 잘 선별하였는가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2C912-9E56-FA08-6D08-025E14369BDD}"/>
              </a:ext>
            </a:extLst>
          </p:cNvPr>
          <p:cNvSpPr txBox="1"/>
          <p:nvPr/>
        </p:nvSpPr>
        <p:spPr>
          <a:xfrm>
            <a:off x="363992" y="2220254"/>
            <a:ext cx="324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가지 달성해야 할 요구사항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39D08-6AC6-19CC-0862-C43F4C6088F8}"/>
              </a:ext>
            </a:extLst>
          </p:cNvPr>
          <p:cNvSpPr txBox="1"/>
          <p:nvPr/>
        </p:nvSpPr>
        <p:spPr>
          <a:xfrm>
            <a:off x="363992" y="4654364"/>
            <a:ext cx="330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추가적으로 선호하는 포인트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13761-B095-5BFF-8802-5028489712CC}"/>
              </a:ext>
            </a:extLst>
          </p:cNvPr>
          <p:cNvSpPr txBox="1"/>
          <p:nvPr/>
        </p:nvSpPr>
        <p:spPr>
          <a:xfrm>
            <a:off x="363992" y="4970855"/>
            <a:ext cx="390600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성능 대비 에너지 소비 최소화하는 고효율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적은 양의 데이터나 희귀한  사례만으로 새로운 개념 학습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일반화할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환경 및 데이터의 모호성 해소할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포괄적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종합적 상황 이해가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과제 수행의 논리적 개념적 설명이 가능하는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능동적이고 유연한  주의제어가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589D18-0A78-15FD-3E72-598F6405851B}"/>
              </a:ext>
            </a:extLst>
          </p:cNvPr>
          <p:cNvSpPr txBox="1"/>
          <p:nvPr/>
        </p:nvSpPr>
        <p:spPr>
          <a:xfrm>
            <a:off x="4710071" y="2220254"/>
            <a:ext cx="6037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선택적 주의 감각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20AAF6-394C-014C-92AB-C3CDE241FDA7}"/>
              </a:ext>
            </a:extLst>
          </p:cNvPr>
          <p:cNvSpPr/>
          <p:nvPr/>
        </p:nvSpPr>
        <p:spPr>
          <a:xfrm>
            <a:off x="4710071" y="2558808"/>
            <a:ext cx="7324334" cy="3797042"/>
          </a:xfrm>
          <a:prstGeom prst="roundRect">
            <a:avLst>
              <a:gd name="adj" fmla="val 40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92907-9474-01C9-51C1-B2F58A7AA31B}"/>
              </a:ext>
            </a:extLst>
          </p:cNvPr>
          <p:cNvSpPr/>
          <p:nvPr/>
        </p:nvSpPr>
        <p:spPr>
          <a:xfrm>
            <a:off x="446015" y="2954407"/>
            <a:ext cx="3775045" cy="1844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92E0465-3D4A-BD65-7431-751B22005F6D}"/>
              </a:ext>
            </a:extLst>
          </p:cNvPr>
          <p:cNvGrpSpPr/>
          <p:nvPr/>
        </p:nvGrpSpPr>
        <p:grpSpPr>
          <a:xfrm>
            <a:off x="4877423" y="2618426"/>
            <a:ext cx="2270148" cy="1669687"/>
            <a:chOff x="4877423" y="2618426"/>
            <a:chExt cx="2270148" cy="1669687"/>
          </a:xfrm>
        </p:grpSpPr>
        <p:pic>
          <p:nvPicPr>
            <p:cNvPr id="17" name="Picture 16" descr="A diagram of a global workspace&#10;&#10;AI-generated content may be incorrect.">
              <a:extLst>
                <a:ext uri="{FF2B5EF4-FFF2-40B4-BE49-F238E27FC236}">
                  <a16:creationId xmlns:a16="http://schemas.microsoft.com/office/drawing/2014/main" id="{D95C0934-2271-5385-D526-DBED3ED66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18"/>
            <a:stretch>
              <a:fillRect/>
            </a:stretch>
          </p:blipFill>
          <p:spPr>
            <a:xfrm>
              <a:off x="4935810" y="2618426"/>
              <a:ext cx="2156599" cy="16696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A859BF-3CAD-5F9E-1B74-57BB355F270D}"/>
                    </a:ext>
                  </a:extLst>
                </p14:cNvPr>
                <p14:cNvContentPartPr/>
                <p14:nvPr/>
              </p14:nvContentPartPr>
              <p14:xfrm>
                <a:off x="4877423" y="2783787"/>
                <a:ext cx="2270148" cy="93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A859BF-3CAD-5F9E-1B74-57BB355F270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68063" y="2774428"/>
                  <a:ext cx="2288868" cy="95715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12B446F-26E8-AF7B-F139-F8E070562ADE}"/>
              </a:ext>
            </a:extLst>
          </p:cNvPr>
          <p:cNvSpPr txBox="1"/>
          <p:nvPr/>
        </p:nvSpPr>
        <p:spPr>
          <a:xfrm>
            <a:off x="7878521" y="3722035"/>
            <a:ext cx="15532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단일감각 처리 </a:t>
            </a:r>
            <a:r>
              <a:rPr lang="en-US" altLang="ko-KR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encoder-decoder</a:t>
            </a:r>
            <a:endParaRPr lang="en-KR" sz="1100" dirty="0"/>
          </a:p>
        </p:txBody>
      </p:sp>
      <p:pic>
        <p:nvPicPr>
          <p:cNvPr id="43" name="Graphic 42" descr="Arrow: Clockwise curve outline">
            <a:extLst>
              <a:ext uri="{FF2B5EF4-FFF2-40B4-BE49-F238E27FC236}">
                <a16:creationId xmlns:a16="http://schemas.microsoft.com/office/drawing/2014/main" id="{C5C8E762-1A89-51C2-9152-917E7C1F8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9463" y="3509399"/>
            <a:ext cx="228146" cy="228146"/>
          </a:xfrm>
          <a:prstGeom prst="rect">
            <a:avLst/>
          </a:prstGeom>
        </p:spPr>
      </p:pic>
      <p:sp>
        <p:nvSpPr>
          <p:cNvPr id="47" name="Freeform 46">
            <a:extLst>
              <a:ext uri="{FF2B5EF4-FFF2-40B4-BE49-F238E27FC236}">
                <a16:creationId xmlns:a16="http://schemas.microsoft.com/office/drawing/2014/main" id="{E407BDDF-27FF-FA54-CC9F-BE3E57688A63}"/>
              </a:ext>
            </a:extLst>
          </p:cNvPr>
          <p:cNvSpPr/>
          <p:nvPr/>
        </p:nvSpPr>
        <p:spPr>
          <a:xfrm>
            <a:off x="9241466" y="4044251"/>
            <a:ext cx="122399" cy="451692"/>
          </a:xfrm>
          <a:custGeom>
            <a:avLst/>
            <a:gdLst>
              <a:gd name="csX0" fmla="*/ 0 w 418641"/>
              <a:gd name="csY0" fmla="*/ 0 h 451692"/>
              <a:gd name="csX1" fmla="*/ 418641 w 418641"/>
              <a:gd name="csY1" fmla="*/ 451692 h 451692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418641" h="451692">
                <a:moveTo>
                  <a:pt x="0" y="0"/>
                </a:moveTo>
                <a:cubicBezTo>
                  <a:pt x="134038" y="175352"/>
                  <a:pt x="268077" y="350704"/>
                  <a:pt x="418641" y="451692"/>
                </a:cubicBezTo>
              </a:path>
            </a:pathLst>
          </a:custGeom>
          <a:noFill/>
          <a:ln>
            <a:solidFill>
              <a:schemeClr val="accent1">
                <a:shade val="15000"/>
                <a:alpha val="2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CEC5B9B-F433-7416-1E5F-5EB4583678D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rcRect l="63825"/>
          <a:stretch>
            <a:fillRect/>
          </a:stretch>
        </p:blipFill>
        <p:spPr>
          <a:xfrm>
            <a:off x="6910057" y="4031391"/>
            <a:ext cx="1162346" cy="4826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290CCF45-1409-9AB4-30CC-383F7CA5D58C}"/>
              </a:ext>
            </a:extLst>
          </p:cNvPr>
          <p:cNvGrpSpPr/>
          <p:nvPr/>
        </p:nvGrpSpPr>
        <p:grpSpPr>
          <a:xfrm>
            <a:off x="4901424" y="4381103"/>
            <a:ext cx="4801554" cy="1948048"/>
            <a:chOff x="4901424" y="4427403"/>
            <a:chExt cx="4801554" cy="1948048"/>
          </a:xfrm>
        </p:grpSpPr>
        <p:pic>
          <p:nvPicPr>
            <p:cNvPr id="28" name="Picture 27" descr="A diagram of a diagram of a diagram&#10;&#10;AI-generated content may be incorrect.">
              <a:extLst>
                <a:ext uri="{FF2B5EF4-FFF2-40B4-BE49-F238E27FC236}">
                  <a16:creationId xmlns:a16="http://schemas.microsoft.com/office/drawing/2014/main" id="{C89C28D7-2AFD-2DDB-F950-52F48EC6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19632"/>
            <a:stretch>
              <a:fillRect/>
            </a:stretch>
          </p:blipFill>
          <p:spPr>
            <a:xfrm>
              <a:off x="5006570" y="4601519"/>
              <a:ext cx="4357296" cy="1482388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1BF0362-53F8-52B5-6BAD-61FB514D8492}"/>
                </a:ext>
              </a:extLst>
            </p:cNvPr>
            <p:cNvSpPr/>
            <p:nvPr/>
          </p:nvSpPr>
          <p:spPr>
            <a:xfrm>
              <a:off x="4977050" y="4537007"/>
              <a:ext cx="4386816" cy="163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D0DDF8-4A90-A8A9-14DE-AB37BC9212C0}"/>
                </a:ext>
              </a:extLst>
            </p:cNvPr>
            <p:cNvSpPr txBox="1"/>
            <p:nvPr/>
          </p:nvSpPr>
          <p:spPr>
            <a:xfrm>
              <a:off x="4901424" y="4427403"/>
              <a:ext cx="335567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개념주도적 감각처리 네트워크 </a:t>
              </a:r>
              <a:r>
                <a:rPr lang="en-US" altLang="ko-KR" sz="11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(Recurrent VAE)</a:t>
              </a:r>
              <a:endParaRPr lang="en-KR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C69801-3554-01D6-A4CF-25C8AAE45AAD}"/>
                </a:ext>
              </a:extLst>
            </p:cNvPr>
            <p:cNvSpPr txBox="1"/>
            <p:nvPr/>
          </p:nvSpPr>
          <p:spPr>
            <a:xfrm>
              <a:off x="7461301" y="6160007"/>
              <a:ext cx="224167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Clockwork VAE, 2021, </a:t>
              </a:r>
              <a:r>
                <a:rPr lang="en-US" sz="800" dirty="0" err="1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arxiv</a:t>
              </a:r>
              <a:endParaRPr lang="en-KR" sz="800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D9CE969-2752-05DE-F0C3-09EDCE0D60B0}"/>
              </a:ext>
            </a:extLst>
          </p:cNvPr>
          <p:cNvSpPr txBox="1"/>
          <p:nvPr/>
        </p:nvSpPr>
        <p:spPr>
          <a:xfrm>
            <a:off x="9873865" y="3696172"/>
            <a:ext cx="18601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Bayesian surprisal</a:t>
            </a:r>
            <a:r>
              <a:rPr lang="ko-KR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기반 장</a:t>
            </a:r>
            <a:r>
              <a:rPr lang="en-US" altLang="ko-KR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/</a:t>
            </a:r>
            <a:r>
              <a:rPr lang="ko-KR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단기 기억 모델 </a:t>
            </a:r>
            <a:r>
              <a:rPr lang="en-US" altLang="ko-KR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(SSM)</a:t>
            </a:r>
            <a:endParaRPr lang="en-KR" sz="1100" dirty="0"/>
          </a:p>
        </p:txBody>
      </p:sp>
      <p:pic>
        <p:nvPicPr>
          <p:cNvPr id="54" name="Graphic 53" descr="Arrow: Clockwise curve outline">
            <a:extLst>
              <a:ext uri="{FF2B5EF4-FFF2-40B4-BE49-F238E27FC236}">
                <a16:creationId xmlns:a16="http://schemas.microsoft.com/office/drawing/2014/main" id="{992DCB34-748B-E761-AD19-067936609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10162">
            <a:off x="9779402" y="3639765"/>
            <a:ext cx="228146" cy="22814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8C8591C-5143-6DD9-854D-7DD9A34EB548}"/>
              </a:ext>
            </a:extLst>
          </p:cNvPr>
          <p:cNvSpPr/>
          <p:nvPr/>
        </p:nvSpPr>
        <p:spPr>
          <a:xfrm>
            <a:off x="9454420" y="4481413"/>
            <a:ext cx="2370415" cy="16300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4416236-1EE4-37F2-BB6F-DF17553344AA}"/>
              </a:ext>
            </a:extLst>
          </p:cNvPr>
          <p:cNvGrpSpPr/>
          <p:nvPr/>
        </p:nvGrpSpPr>
        <p:grpSpPr>
          <a:xfrm>
            <a:off x="7758959" y="2604063"/>
            <a:ext cx="3960403" cy="1058428"/>
            <a:chOff x="7758959" y="2604063"/>
            <a:chExt cx="3960403" cy="105842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7BBEB5F-7A51-15F6-9E22-322D4F767282}"/>
                </a:ext>
              </a:extLst>
            </p:cNvPr>
            <p:cNvSpPr/>
            <p:nvPr/>
          </p:nvSpPr>
          <p:spPr>
            <a:xfrm>
              <a:off x="9363865" y="2991372"/>
              <a:ext cx="671119" cy="671119"/>
            </a:xfrm>
            <a:prstGeom prst="ellipse">
              <a:avLst/>
            </a:prstGeom>
            <a:ln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11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1100" dirty="0"/>
                <a:t>메모리</a:t>
              </a:r>
              <a:endParaRPr lang="en-KR" sz="1100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308261D7-8A62-3FE4-B561-EAEAD2631080}"/>
                </a:ext>
              </a:extLst>
            </p:cNvPr>
            <p:cNvSpPr/>
            <p:nvPr/>
          </p:nvSpPr>
          <p:spPr>
            <a:xfrm rot="5400000">
              <a:off x="8490404" y="2814873"/>
              <a:ext cx="508145" cy="1041424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EAF93D80-966D-33A8-4DAF-6E4A2EC73DAE}"/>
                </a:ext>
              </a:extLst>
            </p:cNvPr>
            <p:cNvSpPr/>
            <p:nvPr/>
          </p:nvSpPr>
          <p:spPr>
            <a:xfrm rot="16200000">
              <a:off x="10400300" y="2814873"/>
              <a:ext cx="508145" cy="1041424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A453AC-8DC4-4AFE-B253-306CA26E544F}"/>
                </a:ext>
              </a:extLst>
            </p:cNvPr>
            <p:cNvSpPr txBox="1"/>
            <p:nvPr/>
          </p:nvSpPr>
          <p:spPr>
            <a:xfrm>
              <a:off x="8787541" y="2604063"/>
              <a:ext cx="181537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다중감각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잠재표상을 위한 전역 공간</a:t>
              </a:r>
              <a:endParaRPr lang="en-KR" sz="11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C90472-1ED3-B369-6267-318418521860}"/>
                </a:ext>
              </a:extLst>
            </p:cNvPr>
            <p:cNvSpPr txBox="1"/>
            <p:nvPr/>
          </p:nvSpPr>
          <p:spPr>
            <a:xfrm>
              <a:off x="7758959" y="3131158"/>
              <a:ext cx="96985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모달리티</a:t>
              </a:r>
              <a:r>
                <a:rPr lang="ko-KR" altLang="en-US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A</a:t>
              </a:r>
              <a:b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</a:b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(e.g. </a:t>
              </a:r>
              <a:r>
                <a:rPr lang="ko-KR" altLang="en-US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시각</a:t>
              </a: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)</a:t>
              </a:r>
              <a:endParaRPr lang="en-KR" sz="11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62F7F5-7E3D-C1F7-8B1A-48FA18B54A0D}"/>
                </a:ext>
              </a:extLst>
            </p:cNvPr>
            <p:cNvSpPr txBox="1"/>
            <p:nvPr/>
          </p:nvSpPr>
          <p:spPr>
            <a:xfrm>
              <a:off x="10573100" y="3131158"/>
              <a:ext cx="114626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모달리티</a:t>
              </a:r>
              <a:r>
                <a:rPr lang="ko-KR" altLang="en-US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B</a:t>
              </a:r>
              <a:b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</a:b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(e.g. </a:t>
              </a:r>
              <a:r>
                <a:rPr lang="ko-KR" altLang="en-US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고유감각</a:t>
              </a:r>
              <a:r>
                <a:rPr lang="en-US" altLang="ko-KR" sz="11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)</a:t>
              </a:r>
              <a:endParaRPr lang="en-KR" sz="1100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5253A1A-E2EB-049D-6B22-A3E191FF850B}"/>
                </a:ext>
              </a:extLst>
            </p:cNvPr>
            <p:cNvGrpSpPr/>
            <p:nvPr/>
          </p:nvGrpSpPr>
          <p:grpSpPr>
            <a:xfrm rot="245709">
              <a:off x="8862942" y="3186180"/>
              <a:ext cx="572661" cy="291276"/>
              <a:chOff x="8684752" y="3836713"/>
              <a:chExt cx="824639" cy="29127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8A960DA-DAC5-D075-29F3-F4293FBF3A74}"/>
                  </a:ext>
                </a:extLst>
              </p:cNvPr>
              <p:cNvGrpSpPr/>
              <p:nvPr/>
            </p:nvGrpSpPr>
            <p:grpSpPr>
              <a:xfrm rot="21397500">
                <a:off x="8684752" y="3940263"/>
                <a:ext cx="824639" cy="85288"/>
                <a:chOff x="8516972" y="3806039"/>
                <a:chExt cx="824639" cy="85288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A0D5B41-168C-0DAE-1C72-99FB4932A03B}"/>
                    </a:ext>
                  </a:extLst>
                </p:cNvPr>
                <p:cNvCxnSpPr/>
                <p:nvPr/>
              </p:nvCxnSpPr>
              <p:spPr>
                <a:xfrm>
                  <a:off x="8516972" y="3806039"/>
                  <a:ext cx="76125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CF1F4355-4A0F-12EA-020F-75F4805C3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80359" y="3891327"/>
                  <a:ext cx="76125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99228-EDBE-6B64-6C59-54E5743F792E}"/>
                  </a:ext>
                </a:extLst>
              </p:cNvPr>
              <p:cNvSpPr txBox="1"/>
              <p:nvPr/>
            </p:nvSpPr>
            <p:spPr>
              <a:xfrm rot="21384977">
                <a:off x="8808827" y="3836713"/>
                <a:ext cx="5209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FF</a:t>
                </a:r>
                <a:endParaRPr lang="en-KR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97616D-60F7-A5D2-1786-E1FEAF385CF7}"/>
                  </a:ext>
                </a:extLst>
              </p:cNvPr>
              <p:cNvSpPr txBox="1"/>
              <p:nvPr/>
            </p:nvSpPr>
            <p:spPr>
              <a:xfrm rot="21220676">
                <a:off x="8951304" y="3912545"/>
                <a:ext cx="5209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FB</a:t>
                </a:r>
                <a:endParaRPr lang="en-KR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51ADC3E-2467-5104-4835-6EB8E058CDA3}"/>
                </a:ext>
              </a:extLst>
            </p:cNvPr>
            <p:cNvGrpSpPr/>
            <p:nvPr/>
          </p:nvGrpSpPr>
          <p:grpSpPr>
            <a:xfrm rot="245709">
              <a:off x="9973732" y="3197716"/>
              <a:ext cx="572661" cy="288916"/>
              <a:chOff x="8684752" y="3839073"/>
              <a:chExt cx="824639" cy="28891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31B9DCD-EA08-876F-C0F9-7AD7B451ECC0}"/>
                  </a:ext>
                </a:extLst>
              </p:cNvPr>
              <p:cNvGrpSpPr/>
              <p:nvPr/>
            </p:nvGrpSpPr>
            <p:grpSpPr>
              <a:xfrm rot="21397500">
                <a:off x="8684752" y="3940263"/>
                <a:ext cx="824639" cy="85288"/>
                <a:chOff x="8516972" y="3806039"/>
                <a:chExt cx="824639" cy="85288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D9272108-FC7A-54C4-3B2E-C8CED18EE606}"/>
                    </a:ext>
                  </a:extLst>
                </p:cNvPr>
                <p:cNvCxnSpPr/>
                <p:nvPr/>
              </p:nvCxnSpPr>
              <p:spPr>
                <a:xfrm>
                  <a:off x="8516972" y="3806039"/>
                  <a:ext cx="76125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D65F59D7-041F-292A-2849-6CC7F071F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80359" y="3891327"/>
                  <a:ext cx="76125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77E28A-3E86-1D01-723C-FF4D0898CBCD}"/>
                  </a:ext>
                </a:extLst>
              </p:cNvPr>
              <p:cNvSpPr txBox="1"/>
              <p:nvPr/>
            </p:nvSpPr>
            <p:spPr>
              <a:xfrm rot="21384977">
                <a:off x="8761353" y="3839073"/>
                <a:ext cx="5209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FB</a:t>
                </a:r>
                <a:endParaRPr lang="en-KR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22CD73-863C-38C3-87E6-46F698923019}"/>
                  </a:ext>
                </a:extLst>
              </p:cNvPr>
              <p:cNvSpPr txBox="1"/>
              <p:nvPr/>
            </p:nvSpPr>
            <p:spPr>
              <a:xfrm rot="21220676">
                <a:off x="8951304" y="3912545"/>
                <a:ext cx="5209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FF</a:t>
                </a:r>
                <a:endParaRPr lang="en-KR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9B00C71-3651-8641-190C-28BEAC04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82210" y="3152046"/>
              <a:ext cx="228600" cy="215900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6BC73BB-73EB-31B6-13E4-2FD1D8A47158}"/>
              </a:ext>
            </a:extLst>
          </p:cNvPr>
          <p:cNvSpPr txBox="1"/>
          <p:nvPr/>
        </p:nvSpPr>
        <p:spPr>
          <a:xfrm>
            <a:off x="9436503" y="4381103"/>
            <a:ext cx="2241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다중감각 </a:t>
            </a:r>
            <a:r>
              <a:rPr lang="ko-KR" altLang="en-US" sz="1100" b="1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공통잠재공간</a:t>
            </a:r>
            <a:r>
              <a:rPr lang="ko-KR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기억형성</a:t>
            </a:r>
            <a:endParaRPr lang="en-KR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5849D5-278A-0B92-B5A9-170BA47C1695}"/>
              </a:ext>
            </a:extLst>
          </p:cNvPr>
          <p:cNvSpPr txBox="1"/>
          <p:nvPr/>
        </p:nvSpPr>
        <p:spPr>
          <a:xfrm>
            <a:off x="9422509" y="4605774"/>
            <a:ext cx="17525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장기기억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State-Space Model</a:t>
            </a:r>
            <a:endParaRPr lang="en-KR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A6178F-F8AB-F437-F4C3-CFD4674EB5C2}"/>
              </a:ext>
            </a:extLst>
          </p:cNvPr>
          <p:cNvSpPr txBox="1"/>
          <p:nvPr/>
        </p:nvSpPr>
        <p:spPr>
          <a:xfrm>
            <a:off x="9347985" y="6120535"/>
            <a:ext cx="26665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Titans: Learning to Memorize at Test Time, 2024, </a:t>
            </a:r>
            <a:r>
              <a:rPr lang="en-US" sz="8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arxiv</a:t>
            </a:r>
            <a:endParaRPr lang="en-KR" sz="800" dirty="0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DA384131-C8F6-7C43-E4BA-99AAACF7DF87}"/>
              </a:ext>
            </a:extLst>
          </p:cNvPr>
          <p:cNvSpPr/>
          <p:nvPr/>
        </p:nvSpPr>
        <p:spPr>
          <a:xfrm>
            <a:off x="9549177" y="4052621"/>
            <a:ext cx="487278" cy="374001"/>
          </a:xfrm>
          <a:custGeom>
            <a:avLst/>
            <a:gdLst>
              <a:gd name="csX0" fmla="*/ 592531 w 592531"/>
              <a:gd name="csY0" fmla="*/ 0 h 446227"/>
              <a:gd name="csX1" fmla="*/ 0 w 592531"/>
              <a:gd name="csY1" fmla="*/ 446227 h 446227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592531" h="446227">
                <a:moveTo>
                  <a:pt x="592531" y="0"/>
                </a:moveTo>
                <a:cubicBezTo>
                  <a:pt x="388315" y="188976"/>
                  <a:pt x="184099" y="377952"/>
                  <a:pt x="0" y="446227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F3BB9E0B-B7CB-8C5E-4336-D1F0A641D39E}"/>
              </a:ext>
            </a:extLst>
          </p:cNvPr>
          <p:cNvSpPr/>
          <p:nvPr/>
        </p:nvSpPr>
        <p:spPr>
          <a:xfrm>
            <a:off x="11579962" y="4052622"/>
            <a:ext cx="248717" cy="438085"/>
          </a:xfrm>
          <a:custGeom>
            <a:avLst/>
            <a:gdLst>
              <a:gd name="csX0" fmla="*/ 0 w 248717"/>
              <a:gd name="csY0" fmla="*/ 0 h 409651"/>
              <a:gd name="csX1" fmla="*/ 248717 w 248717"/>
              <a:gd name="csY1" fmla="*/ 409651 h 409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248717" h="409651">
                <a:moveTo>
                  <a:pt x="0" y="0"/>
                </a:moveTo>
                <a:cubicBezTo>
                  <a:pt x="98755" y="165811"/>
                  <a:pt x="197511" y="331622"/>
                  <a:pt x="248717" y="409651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8789A6B-2D6E-3F6D-15D0-7789F36592D9}"/>
              </a:ext>
            </a:extLst>
          </p:cNvPr>
          <p:cNvSpPr/>
          <p:nvPr/>
        </p:nvSpPr>
        <p:spPr>
          <a:xfrm>
            <a:off x="7253562" y="3260656"/>
            <a:ext cx="472992" cy="168344"/>
          </a:xfrm>
          <a:prstGeom prst="rightArrow">
            <a:avLst>
              <a:gd name="adj1" fmla="val 50000"/>
              <a:gd name="adj2" fmla="val 8414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585F462-3E73-3EC8-4DAB-CD38ADAFF6B8}"/>
              </a:ext>
            </a:extLst>
          </p:cNvPr>
          <p:cNvSpPr txBox="1"/>
          <p:nvPr/>
        </p:nvSpPr>
        <p:spPr>
          <a:xfrm>
            <a:off x="7127447" y="2901903"/>
            <a:ext cx="671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알고리즘 도식화</a:t>
            </a:r>
            <a:endParaRPr lang="en-KR" sz="9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C1CAC1-FD56-583F-A240-634ACEFAAEFB}"/>
              </a:ext>
            </a:extLst>
          </p:cNvPr>
          <p:cNvSpPr txBox="1"/>
          <p:nvPr/>
        </p:nvSpPr>
        <p:spPr>
          <a:xfrm>
            <a:off x="6516232" y="4755533"/>
            <a:ext cx="671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선택적 주의</a:t>
            </a:r>
            <a:endParaRPr lang="en-KR" sz="9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9B4AA4-8DFC-0C40-37CD-4C2EAACF9F18}"/>
              </a:ext>
            </a:extLst>
          </p:cNvPr>
          <p:cNvSpPr txBox="1"/>
          <p:nvPr/>
        </p:nvSpPr>
        <p:spPr>
          <a:xfrm>
            <a:off x="8798464" y="5724604"/>
            <a:ext cx="671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선택적 주의</a:t>
            </a:r>
            <a:endParaRPr lang="en-KR" sz="9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F946A08-B385-9E82-5BD3-BDB0CEBA6BDE}"/>
              </a:ext>
            </a:extLst>
          </p:cNvPr>
          <p:cNvSpPr txBox="1"/>
          <p:nvPr/>
        </p:nvSpPr>
        <p:spPr>
          <a:xfrm>
            <a:off x="11154747" y="4588034"/>
            <a:ext cx="760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다중 감각 정보 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Influx</a:t>
            </a:r>
            <a:endParaRPr lang="en-KR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F2FE270-2B8B-14D8-F169-594F7AB02FAA}"/>
              </a:ext>
            </a:extLst>
          </p:cNvPr>
          <p:cNvCxnSpPr>
            <a:cxnSpLocks/>
          </p:cNvCxnSpPr>
          <p:nvPr/>
        </p:nvCxnSpPr>
        <p:spPr>
          <a:xfrm>
            <a:off x="11509700" y="4919051"/>
            <a:ext cx="55506" cy="1080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200C717-F979-4442-FD8E-726ABDD675F8}"/>
              </a:ext>
            </a:extLst>
          </p:cNvPr>
          <p:cNvSpPr txBox="1"/>
          <p:nvPr/>
        </p:nvSpPr>
        <p:spPr>
          <a:xfrm>
            <a:off x="9479397" y="5590913"/>
            <a:ext cx="237041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“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매시간 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(test time),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내 기억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/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맥락과 불일치하는 놀라운 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(surprising)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정보는 오랫동안 기억하겠다 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선택적 기억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).”</a:t>
            </a:r>
            <a:endParaRPr lang="en-KR" sz="9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B9F4294-58BF-A3FB-2532-00B3B94C683B}"/>
              </a:ext>
            </a:extLst>
          </p:cNvPr>
          <p:cNvSpPr/>
          <p:nvPr/>
        </p:nvSpPr>
        <p:spPr>
          <a:xfrm>
            <a:off x="415352" y="5004937"/>
            <a:ext cx="3775045" cy="556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2FB137B-B14B-A3BF-9954-B6E7519C0F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9123" y="4865426"/>
            <a:ext cx="2218961" cy="722650"/>
          </a:xfrm>
          <a:prstGeom prst="rect">
            <a:avLst/>
          </a:prstGeom>
        </p:spPr>
      </p:pic>
      <p:sp>
        <p:nvSpPr>
          <p:cNvPr id="81" name="Freeform 80">
            <a:extLst>
              <a:ext uri="{FF2B5EF4-FFF2-40B4-BE49-F238E27FC236}">
                <a16:creationId xmlns:a16="http://schemas.microsoft.com/office/drawing/2014/main" id="{0B7D375B-133A-5287-7F02-D55610D364D0}"/>
              </a:ext>
            </a:extLst>
          </p:cNvPr>
          <p:cNvSpPr/>
          <p:nvPr/>
        </p:nvSpPr>
        <p:spPr>
          <a:xfrm>
            <a:off x="6598920" y="4582981"/>
            <a:ext cx="2890520" cy="944059"/>
          </a:xfrm>
          <a:custGeom>
            <a:avLst/>
            <a:gdLst>
              <a:gd name="csX0" fmla="*/ 2890520 w 2890520"/>
              <a:gd name="csY0" fmla="*/ 956892 h 956892"/>
              <a:gd name="csX1" fmla="*/ 2768600 w 2890520"/>
              <a:gd name="csY1" fmla="*/ 748612 h 956892"/>
              <a:gd name="csX2" fmla="*/ 2565400 w 2890520"/>
              <a:gd name="csY2" fmla="*/ 32332 h 956892"/>
              <a:gd name="csX3" fmla="*/ 0 w 2890520"/>
              <a:gd name="csY3" fmla="*/ 189812 h 956892"/>
              <a:gd name="csX0" fmla="*/ 2890520 w 2890520"/>
              <a:gd name="csY0" fmla="*/ 956892 h 956892"/>
              <a:gd name="csX1" fmla="*/ 2788920 w 2890520"/>
              <a:gd name="csY1" fmla="*/ 728292 h 956892"/>
              <a:gd name="csX2" fmla="*/ 2565400 w 2890520"/>
              <a:gd name="csY2" fmla="*/ 32332 h 956892"/>
              <a:gd name="csX3" fmla="*/ 0 w 2890520"/>
              <a:gd name="csY3" fmla="*/ 189812 h 956892"/>
              <a:gd name="csX0" fmla="*/ 2890520 w 2890520"/>
              <a:gd name="csY0" fmla="*/ 944059 h 944059"/>
              <a:gd name="csX1" fmla="*/ 2788920 w 2890520"/>
              <a:gd name="csY1" fmla="*/ 715459 h 944059"/>
              <a:gd name="csX2" fmla="*/ 2448560 w 2890520"/>
              <a:gd name="csY2" fmla="*/ 34739 h 944059"/>
              <a:gd name="csX3" fmla="*/ 0 w 2890520"/>
              <a:gd name="csY3" fmla="*/ 176979 h 944059"/>
              <a:gd name="csX0" fmla="*/ 2890520 w 2890520"/>
              <a:gd name="csY0" fmla="*/ 944059 h 944059"/>
              <a:gd name="csX1" fmla="*/ 2824480 w 2890520"/>
              <a:gd name="csY1" fmla="*/ 674819 h 944059"/>
              <a:gd name="csX2" fmla="*/ 2448560 w 2890520"/>
              <a:gd name="csY2" fmla="*/ 34739 h 944059"/>
              <a:gd name="csX3" fmla="*/ 0 w 2890520"/>
              <a:gd name="csY3" fmla="*/ 176979 h 944059"/>
              <a:gd name="csX0" fmla="*/ 2890520 w 2890520"/>
              <a:gd name="csY0" fmla="*/ 944059 h 944059"/>
              <a:gd name="csX1" fmla="*/ 2824480 w 2890520"/>
              <a:gd name="csY1" fmla="*/ 674819 h 944059"/>
              <a:gd name="csX2" fmla="*/ 2448560 w 2890520"/>
              <a:gd name="csY2" fmla="*/ 34739 h 944059"/>
              <a:gd name="csX3" fmla="*/ 0 w 2890520"/>
              <a:gd name="csY3" fmla="*/ 176979 h 9440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890520" h="944059">
                <a:moveTo>
                  <a:pt x="2890520" y="944059"/>
                </a:moveTo>
                <a:cubicBezTo>
                  <a:pt x="2856653" y="916965"/>
                  <a:pt x="2862580" y="856852"/>
                  <a:pt x="2824480" y="674819"/>
                </a:cubicBezTo>
                <a:cubicBezTo>
                  <a:pt x="2786380" y="492786"/>
                  <a:pt x="2909993" y="127872"/>
                  <a:pt x="2448560" y="34739"/>
                </a:cubicBezTo>
                <a:cubicBezTo>
                  <a:pt x="1987127" y="-58394"/>
                  <a:pt x="1051983" y="51672"/>
                  <a:pt x="0" y="176979"/>
                </a:cubicBezTo>
              </a:path>
            </a:pathLst>
          </a:custGeom>
          <a:noFill/>
          <a:ln w="6350">
            <a:tailEnd type="triangle" w="sm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8829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7" grpId="0" animBg="1"/>
      <p:bldP spid="53" grpId="0"/>
      <p:bldP spid="56" grpId="0" animBg="1"/>
      <p:bldP spid="58" grpId="0"/>
      <p:bldP spid="60" grpId="0"/>
      <p:bldP spid="61" grpId="0"/>
      <p:bldP spid="62" grpId="0" animBg="1"/>
      <p:bldP spid="63" grpId="0" animBg="1"/>
      <p:bldP spid="64" grpId="0" animBg="1"/>
      <p:bldP spid="65" grpId="0"/>
      <p:bldP spid="66" grpId="0"/>
      <p:bldP spid="67" grpId="0"/>
      <p:bldP spid="69" grpId="0"/>
      <p:bldP spid="73" grpId="0"/>
      <p:bldP spid="76" grpId="0" animBg="1"/>
      <p:bldP spid="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E4488-75D3-076F-8BAB-390C82E3B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72DB9-FDE6-DF16-17CA-23CEB136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이 과제요구에 어떻게 부합할 것인가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182D-9C25-30B9-3F47-F1FDF547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제안 목표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1900" dirty="0"/>
              <a:t>1) </a:t>
            </a:r>
            <a:r>
              <a:rPr lang="ko-KR" altLang="en-US" sz="1900" dirty="0"/>
              <a:t>외부환경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외부수용감각</a:t>
            </a:r>
            <a:r>
              <a:rPr lang="en-US" altLang="ko-KR" sz="1900" dirty="0"/>
              <a:t>), </a:t>
            </a:r>
            <a:r>
              <a:rPr lang="ko-KR" altLang="en-US" sz="1900" dirty="0"/>
              <a:t>자신 인식 </a:t>
            </a:r>
            <a:r>
              <a:rPr lang="en-US" altLang="ko-KR" sz="1900" dirty="0"/>
              <a:t>(</a:t>
            </a:r>
            <a:r>
              <a:rPr lang="ko-KR" altLang="en-US" sz="1900" dirty="0"/>
              <a:t>고유감각</a:t>
            </a:r>
            <a:r>
              <a:rPr lang="en-US" altLang="ko-KR" sz="1900" dirty="0"/>
              <a:t>), </a:t>
            </a:r>
            <a:r>
              <a:rPr lang="ko-KR" altLang="en-US" sz="1900" dirty="0"/>
              <a:t>내부환경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내부수용감각</a:t>
            </a:r>
            <a:r>
              <a:rPr lang="en-US" altLang="ko-KR" sz="1900" dirty="0"/>
              <a:t>) </a:t>
            </a:r>
            <a:r>
              <a:rPr lang="ko-KR" altLang="en-US" sz="1900" dirty="0"/>
              <a:t>다중 감각 정보를 </a:t>
            </a:r>
            <a:r>
              <a:rPr lang="en-US" altLang="ko-KR" sz="1900" dirty="0"/>
              <a:t>2)</a:t>
            </a:r>
            <a:r>
              <a:rPr lang="ko-KR" altLang="en-US" sz="1900" dirty="0"/>
              <a:t> 주어진 목표에 맞게 선택적으로 주의</a:t>
            </a:r>
            <a:r>
              <a:rPr lang="en-US" altLang="ko-KR" sz="1900" dirty="0"/>
              <a:t>/</a:t>
            </a:r>
            <a:r>
              <a:rPr lang="ko-KR" altLang="en-US" sz="1900" dirty="0"/>
              <a:t>통합하여</a:t>
            </a:r>
            <a:r>
              <a:rPr lang="en-US" altLang="ko-KR" sz="1900" dirty="0"/>
              <a:t>, 3) </a:t>
            </a:r>
            <a:r>
              <a:rPr lang="ko-KR" altLang="en-US" sz="1900" dirty="0"/>
              <a:t>세상에 대한 일관성 있는 잠재표상을 만들고</a:t>
            </a:r>
            <a:r>
              <a:rPr lang="en-US" altLang="ko-KR" sz="1900" dirty="0"/>
              <a:t>, 4) </a:t>
            </a:r>
            <a:r>
              <a:rPr lang="ko-KR" altLang="en-US" sz="1900" dirty="0"/>
              <a:t>불확실한 환경에서 감각결손을 스스로 복원하는</a:t>
            </a:r>
            <a:r>
              <a:rPr lang="en-US" altLang="ko-KR" sz="1900" dirty="0"/>
              <a:t>, “</a:t>
            </a:r>
            <a:r>
              <a:rPr lang="ko-KR" altLang="en-US" sz="1900" dirty="0"/>
              <a:t>뇌과학적으로 충실하면서도 공학적으로 강건한” 개념 주도 </a:t>
            </a:r>
            <a:r>
              <a:rPr lang="en-US" altLang="ko-KR" sz="1900" dirty="0"/>
              <a:t>AI </a:t>
            </a:r>
            <a:r>
              <a:rPr lang="ko-KR" altLang="en-US" sz="1900" dirty="0"/>
              <a:t>개발</a:t>
            </a:r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sz="2400" dirty="0"/>
          </a:p>
          <a:p>
            <a:pPr lvl="1"/>
            <a:endParaRPr lang="en-US" altLang="ko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4E70A-121C-5445-8A24-9C88FD2D333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C16E7-F73E-8E2B-7CC7-E18C03D3704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3DA7-3C03-B3FB-7FE4-8C2680D83B8C}"/>
              </a:ext>
            </a:extLst>
          </p:cNvPr>
          <p:cNvSpPr txBox="1"/>
          <p:nvPr/>
        </p:nvSpPr>
        <p:spPr>
          <a:xfrm>
            <a:off x="363992" y="2551837"/>
            <a:ext cx="39060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선택적 주의 감각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통합감각 평가프레임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 이상의 다중감각 정보를 통합하는가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그 효과와 유용성을 제시하였는가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맥락과 지식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목표에 의해 중요한 정보만을 잘 선별하였는가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23FB-5C95-8DF8-6133-3D5394B9A5A7}"/>
              </a:ext>
            </a:extLst>
          </p:cNvPr>
          <p:cNvSpPr txBox="1"/>
          <p:nvPr/>
        </p:nvSpPr>
        <p:spPr>
          <a:xfrm>
            <a:off x="363992" y="2220254"/>
            <a:ext cx="324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가지 달성해야 할 요구사항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4F709-524A-E19F-BDA7-735A60603D4D}"/>
              </a:ext>
            </a:extLst>
          </p:cNvPr>
          <p:cNvSpPr txBox="1"/>
          <p:nvPr/>
        </p:nvSpPr>
        <p:spPr>
          <a:xfrm>
            <a:off x="363992" y="4654364"/>
            <a:ext cx="330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추가적으로 선호하는 포인트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E38B3-3FA8-0836-E128-863F6322647E}"/>
              </a:ext>
            </a:extLst>
          </p:cNvPr>
          <p:cNvSpPr txBox="1"/>
          <p:nvPr/>
        </p:nvSpPr>
        <p:spPr>
          <a:xfrm>
            <a:off x="363992" y="4970855"/>
            <a:ext cx="390600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성능 대비 에너지 소비 최소화하는 고효율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적은 양의 데이터나 희귀한  사례만으로 새로운 개념 학습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일반화할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환경 및 데이터의 모호성 해소할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포괄적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종합적 상황 이해가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과제 수행의 논리적 개념적 설명이 가능하는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능동적이고 유연한  주의제어가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E4053-4185-F5A3-E38E-44B2A72C4C9D}"/>
              </a:ext>
            </a:extLst>
          </p:cNvPr>
          <p:cNvSpPr txBox="1"/>
          <p:nvPr/>
        </p:nvSpPr>
        <p:spPr>
          <a:xfrm>
            <a:off x="4710071" y="2220254"/>
            <a:ext cx="6037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불완전한 감각정보 및 결손 데이터를 어떻게 처리할 것인가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CD7FF6-A3B5-8B6B-7079-E23C13CF5526}"/>
              </a:ext>
            </a:extLst>
          </p:cNvPr>
          <p:cNvSpPr/>
          <p:nvPr/>
        </p:nvSpPr>
        <p:spPr>
          <a:xfrm>
            <a:off x="4710071" y="2558808"/>
            <a:ext cx="7324334" cy="3797042"/>
          </a:xfrm>
          <a:prstGeom prst="roundRect">
            <a:avLst>
              <a:gd name="adj" fmla="val 40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ED9E2B-390B-EDE0-89EC-20C3AC781069}"/>
              </a:ext>
            </a:extLst>
          </p:cNvPr>
          <p:cNvSpPr/>
          <p:nvPr/>
        </p:nvSpPr>
        <p:spPr>
          <a:xfrm>
            <a:off x="446015" y="5550130"/>
            <a:ext cx="3775045" cy="1844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5FF8E-7DF9-FF5F-3BFD-AC031D658AA5}"/>
              </a:ext>
            </a:extLst>
          </p:cNvPr>
          <p:cNvSpPr txBox="1"/>
          <p:nvPr/>
        </p:nvSpPr>
        <p:spPr>
          <a:xfrm>
            <a:off x="4768645" y="2613207"/>
            <a:ext cx="718313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문제의식 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(AS-IS)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400" b="1" dirty="0">
                <a:latin typeface="Arial" panose="020B0604020202020204" pitchFamily="34" charset="0"/>
              </a:rPr>
              <a:t>감각 간 격리(</a:t>
            </a:r>
            <a:r>
              <a:rPr lang="ko-KR" altLang="ko-KR" sz="1400" b="1" dirty="0" err="1">
                <a:latin typeface="Arial" panose="020B0604020202020204" pitchFamily="34" charset="0"/>
              </a:rPr>
              <a:t>Sensory</a:t>
            </a:r>
            <a:r>
              <a:rPr lang="ko-KR" altLang="ko-KR" sz="1400" b="1" dirty="0">
                <a:latin typeface="Arial" panose="020B0604020202020204" pitchFamily="34" charset="0"/>
              </a:rPr>
              <a:t> </a:t>
            </a:r>
            <a:r>
              <a:rPr lang="ko-KR" altLang="ko-KR" sz="1400" b="1" dirty="0" err="1">
                <a:latin typeface="Arial" panose="020B0604020202020204" pitchFamily="34" charset="0"/>
              </a:rPr>
              <a:t>Silo</a:t>
            </a:r>
            <a:r>
              <a:rPr lang="ko-KR" altLang="ko-KR" sz="1400" b="1" dirty="0">
                <a:latin typeface="Arial" panose="020B0604020202020204" pitchFamily="34" charset="0"/>
              </a:rPr>
              <a:t>)</a:t>
            </a:r>
            <a:r>
              <a:rPr lang="ko-KR" altLang="ko-KR" sz="1400" dirty="0">
                <a:latin typeface="Arial" panose="020B0604020202020204" pitchFamily="34" charset="0"/>
              </a:rPr>
              <a:t>: 시각 데이터에만 의존하여 안개나 역광 등 시각적 노이즈가 발생하면 시스템 전체가 붕괴</a:t>
            </a:r>
            <a:endParaRPr lang="en-US" altLang="ko-KR" sz="1400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Arial" panose="020B0604020202020204" pitchFamily="34" charset="0"/>
              </a:rPr>
              <a:t>과신 </a:t>
            </a:r>
            <a:r>
              <a:rPr lang="en-US" altLang="ko-KR" sz="1400" b="1" dirty="0">
                <a:latin typeface="Arial" panose="020B0604020202020204" pitchFamily="34" charset="0"/>
              </a:rPr>
              <a:t>AI:</a:t>
            </a:r>
            <a:r>
              <a:rPr lang="en-US" altLang="ko-KR" sz="1400" dirty="0"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latin typeface="Arial" panose="020B0604020202020204" pitchFamily="34" charset="0"/>
              </a:rPr>
              <a:t>과신하는 특성이 있는 </a:t>
            </a:r>
            <a:r>
              <a:rPr lang="en-US" altLang="ko-KR" sz="1400" dirty="0">
                <a:latin typeface="Arial" panose="020B0604020202020204" pitchFamily="34" charset="0"/>
              </a:rPr>
              <a:t>AI</a:t>
            </a:r>
            <a:r>
              <a:rPr lang="ko-KR" altLang="en-US" sz="1400" dirty="0">
                <a:latin typeface="Arial" panose="020B0604020202020204" pitchFamily="34" charset="0"/>
              </a:rPr>
              <a:t>는 </a:t>
            </a:r>
            <a:r>
              <a:rPr lang="ko-KR" altLang="en-US" sz="1400" dirty="0" err="1">
                <a:latin typeface="Arial" panose="020B0604020202020204" pitchFamily="34" charset="0"/>
              </a:rPr>
              <a:t>모달리티</a:t>
            </a:r>
            <a:r>
              <a:rPr lang="ko-KR" altLang="en-US" sz="1400" dirty="0">
                <a:latin typeface="Arial" panose="020B0604020202020204" pitchFamily="34" charset="0"/>
              </a:rPr>
              <a:t> 취합과정에서도 모든 정보를 </a:t>
            </a:r>
            <a:r>
              <a:rPr lang="en-US" altLang="ko-KR" sz="1400" dirty="0">
                <a:latin typeface="Arial" panose="020B0604020202020204" pitchFamily="34" charset="0"/>
              </a:rPr>
              <a:t>self-attention</a:t>
            </a:r>
            <a:r>
              <a:rPr lang="ko-KR" altLang="en-US" sz="1400" dirty="0">
                <a:latin typeface="Arial" panose="020B0604020202020204" pitchFamily="34" charset="0"/>
              </a:rPr>
              <a:t>하여 노이즈</a:t>
            </a:r>
            <a:r>
              <a:rPr lang="en-US" altLang="ko-KR" sz="1400" dirty="0">
                <a:latin typeface="Arial" panose="020B0604020202020204" pitchFamily="34" charset="0"/>
              </a:rPr>
              <a:t>/</a:t>
            </a:r>
            <a:r>
              <a:rPr lang="ko-KR" altLang="en-US" sz="1400" dirty="0">
                <a:latin typeface="Arial" panose="020B0604020202020204" pitchFamily="34" charset="0"/>
              </a:rPr>
              <a:t>모호한 </a:t>
            </a:r>
            <a:r>
              <a:rPr lang="ko-KR" altLang="en-US" sz="1400" dirty="0" err="1">
                <a:latin typeface="Arial" panose="020B0604020202020204" pitchFamily="34" charset="0"/>
              </a:rPr>
              <a:t>모달리티도</a:t>
            </a:r>
            <a:r>
              <a:rPr lang="ko-KR" altLang="en-US" sz="1400" dirty="0">
                <a:latin typeface="Arial" panose="020B0604020202020204" pitchFamily="34" charset="0"/>
              </a:rPr>
              <a:t> 반영</a:t>
            </a:r>
            <a:endParaRPr lang="en-US" altLang="ko-KR" sz="1400" b="1" dirty="0">
              <a:latin typeface="Arial" panose="020B0604020202020204" pitchFamily="34" charset="0"/>
              <a:sym typeface="Wingdings" pitchFamily="2" charset="2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rial" panose="020B0604020202020204" pitchFamily="34" charset="0"/>
              </a:rPr>
              <a:t>산업 </a:t>
            </a:r>
            <a:r>
              <a:rPr lang="ko-KR" altLang="en-US" sz="1400" dirty="0" err="1">
                <a:latin typeface="Arial" panose="020B0604020202020204" pitchFamily="34" charset="0"/>
              </a:rPr>
              <a:t>멀티모달</a:t>
            </a:r>
            <a:r>
              <a:rPr lang="ko-KR" altLang="en-US" sz="1400" dirty="0"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</a:rPr>
              <a:t>AI(</a:t>
            </a:r>
            <a:r>
              <a:rPr lang="ko-KR" altLang="en-US" sz="1400" dirty="0">
                <a:latin typeface="Arial" panose="020B0604020202020204" pitchFamily="34" charset="0"/>
              </a:rPr>
              <a:t>비전</a:t>
            </a:r>
            <a:r>
              <a:rPr lang="en-US" altLang="ko-KR" sz="1400" dirty="0">
                <a:latin typeface="Arial" panose="020B0604020202020204" pitchFamily="34" charset="0"/>
              </a:rPr>
              <a:t>/</a:t>
            </a:r>
            <a:r>
              <a:rPr lang="ko-KR" altLang="en-US" sz="1400" dirty="0">
                <a:latin typeface="Arial" panose="020B0604020202020204" pitchFamily="34" charset="0"/>
              </a:rPr>
              <a:t>음향</a:t>
            </a:r>
            <a:r>
              <a:rPr lang="en-US" altLang="ko-KR" sz="1400" dirty="0">
                <a:latin typeface="Arial" panose="020B0604020202020204" pitchFamily="34" charset="0"/>
              </a:rPr>
              <a:t>/</a:t>
            </a:r>
            <a:r>
              <a:rPr lang="ko-KR" altLang="en-US" sz="1400" dirty="0">
                <a:latin typeface="Arial" panose="020B0604020202020204" pitchFamily="34" charset="0"/>
              </a:rPr>
              <a:t>진동</a:t>
            </a:r>
            <a:r>
              <a:rPr lang="en-US" altLang="ko-KR" sz="1400" dirty="0">
                <a:latin typeface="Arial" panose="020B0604020202020204" pitchFamily="34" charset="0"/>
              </a:rPr>
              <a:t>/IMU/</a:t>
            </a:r>
            <a:r>
              <a:rPr lang="ko-KR" altLang="en-US" sz="1400" dirty="0">
                <a:latin typeface="Arial" panose="020B0604020202020204" pitchFamily="34" charset="0"/>
              </a:rPr>
              <a:t>로그</a:t>
            </a:r>
            <a:r>
              <a:rPr lang="en-US" altLang="ko-KR" sz="1400" dirty="0">
                <a:latin typeface="Arial" panose="020B0604020202020204" pitchFamily="34" charset="0"/>
              </a:rPr>
              <a:t>/</a:t>
            </a:r>
            <a:r>
              <a:rPr lang="ko-KR" altLang="en-US" sz="1400" dirty="0">
                <a:latin typeface="Arial" panose="020B0604020202020204" pitchFamily="34" charset="0"/>
              </a:rPr>
              <a:t>언어 등</a:t>
            </a:r>
            <a:r>
              <a:rPr lang="en-US" altLang="ko-KR" sz="1400" dirty="0">
                <a:latin typeface="Arial" panose="020B0604020202020204" pitchFamily="34" charset="0"/>
              </a:rPr>
              <a:t>)</a:t>
            </a:r>
            <a:r>
              <a:rPr lang="ko-KR" altLang="en-US" sz="1400" dirty="0">
                <a:latin typeface="Arial" panose="020B0604020202020204" pitchFamily="34" charset="0"/>
              </a:rPr>
              <a:t>는 실제 운용환경에서 </a:t>
            </a:r>
            <a:r>
              <a:rPr lang="ko-KR" altLang="en-US" sz="1400" b="1" dirty="0">
                <a:latin typeface="Arial" panose="020B0604020202020204" pitchFamily="34" charset="0"/>
              </a:rPr>
              <a:t>샘플링 주기 불일치</a:t>
            </a:r>
            <a:r>
              <a:rPr lang="en-US" altLang="ko-KR" sz="1400" b="1" dirty="0">
                <a:latin typeface="Arial" panose="020B0604020202020204" pitchFamily="34" charset="0"/>
              </a:rPr>
              <a:t>, </a:t>
            </a:r>
            <a:r>
              <a:rPr lang="ko-KR" altLang="en-US" sz="1400" b="1" dirty="0">
                <a:latin typeface="Arial" panose="020B0604020202020204" pitchFamily="34" charset="0"/>
              </a:rPr>
              <a:t>센서 지연</a:t>
            </a:r>
            <a:r>
              <a:rPr lang="en-US" altLang="ko-KR" sz="1400" b="1" dirty="0">
                <a:latin typeface="Arial" panose="020B0604020202020204" pitchFamily="34" charset="0"/>
              </a:rPr>
              <a:t>, </a:t>
            </a:r>
            <a:r>
              <a:rPr lang="ko-KR" altLang="en-US" sz="1400" b="1" dirty="0">
                <a:latin typeface="Arial" panose="020B0604020202020204" pitchFamily="34" charset="0"/>
              </a:rPr>
              <a:t>누락</a:t>
            </a:r>
            <a:r>
              <a:rPr lang="en-US" altLang="ko-KR" sz="1400" b="1" dirty="0">
                <a:latin typeface="Arial" panose="020B0604020202020204" pitchFamily="34" charset="0"/>
              </a:rPr>
              <a:t>, </a:t>
            </a:r>
            <a:r>
              <a:rPr lang="ko-KR" altLang="en-US" sz="1400" b="1" dirty="0">
                <a:latin typeface="Arial" panose="020B0604020202020204" pitchFamily="34" charset="0"/>
              </a:rPr>
              <a:t>비동기 이벤트</a:t>
            </a:r>
            <a:r>
              <a:rPr lang="ko-KR" altLang="en-US" sz="1400" dirty="0">
                <a:latin typeface="Arial" panose="020B0604020202020204" pitchFamily="34" charset="0"/>
              </a:rPr>
              <a:t>가 상시 발생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rial" panose="020B0604020202020204" pitchFamily="34" charset="0"/>
              </a:rPr>
              <a:t>기존 모델 파이프라인은 사실상 </a:t>
            </a:r>
            <a:r>
              <a:rPr lang="ko-KR" altLang="en-US" sz="1400" b="1" dirty="0">
                <a:latin typeface="Arial" panose="020B0604020202020204" pitchFamily="34" charset="0"/>
              </a:rPr>
              <a:t>시간 동기화를 전제로 하며</a:t>
            </a:r>
            <a:r>
              <a:rPr lang="en-US" altLang="ko-KR" sz="1400" b="1" dirty="0">
                <a:latin typeface="Arial" panose="020B0604020202020204" pitchFamily="34" charset="0"/>
              </a:rPr>
              <a:t>, </a:t>
            </a:r>
            <a:r>
              <a:rPr lang="ko-KR" altLang="en-US" sz="1400" b="1" dirty="0">
                <a:latin typeface="Arial" panose="020B0604020202020204" pitchFamily="34" charset="0"/>
              </a:rPr>
              <a:t>이 가정이 깨지는 순간 성능이 급락</a:t>
            </a:r>
            <a:r>
              <a:rPr lang="ko-KR" altLang="en-US" sz="1400" dirty="0">
                <a:latin typeface="Arial" panose="020B0604020202020204" pitchFamily="34" charset="0"/>
              </a:rPr>
              <a:t>하거나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</a:rPr>
              <a:t>불확실성을 제대로 정량화 하지 못하고 “그럴듯한 </a:t>
            </a:r>
            <a:r>
              <a:rPr lang="ko-KR" altLang="en-US" sz="1400" dirty="0" err="1">
                <a:latin typeface="Arial" panose="020B0604020202020204" pitchFamily="34" charset="0"/>
              </a:rPr>
              <a:t>확신”으로</a:t>
            </a:r>
            <a:r>
              <a:rPr lang="ko-KR" altLang="en-US" sz="1400" dirty="0">
                <a:latin typeface="Arial" panose="020B0604020202020204" pitchFamily="34" charset="0"/>
              </a:rPr>
              <a:t> 오판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rial" panose="020B0604020202020204" pitchFamily="34" charset="0"/>
              </a:rPr>
              <a:t>이 문제는 모델 규모나 데이터 양을 늘려도 근본 해결이 어렵고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</a:rPr>
              <a:t>현장에서는 동기화 </a:t>
            </a:r>
            <a:r>
              <a:rPr lang="ko-KR" altLang="en-US" sz="1400" dirty="0" err="1">
                <a:latin typeface="Arial" panose="020B0604020202020204" pitchFamily="34" charset="0"/>
              </a:rPr>
              <a:t>전처리</a:t>
            </a:r>
            <a:r>
              <a:rPr lang="en-US" altLang="ko-KR" sz="1400" dirty="0">
                <a:latin typeface="Arial" panose="020B0604020202020204" pitchFamily="34" charset="0"/>
              </a:rPr>
              <a:t>/</a:t>
            </a:r>
            <a:r>
              <a:rPr lang="ko-KR" altLang="en-US" sz="1400" dirty="0">
                <a:latin typeface="Arial" panose="020B0604020202020204" pitchFamily="34" charset="0"/>
              </a:rPr>
              <a:t>보간</a:t>
            </a:r>
            <a:r>
              <a:rPr lang="en-US" altLang="ko-KR" sz="1400" dirty="0">
                <a:latin typeface="Arial" panose="020B0604020202020204" pitchFamily="34" charset="0"/>
              </a:rPr>
              <a:t>/</a:t>
            </a:r>
            <a:r>
              <a:rPr lang="ko-KR" altLang="en-US" sz="1400" dirty="0">
                <a:latin typeface="Arial" panose="020B0604020202020204" pitchFamily="34" charset="0"/>
              </a:rPr>
              <a:t>튜닝으로 “숨겨”</a:t>
            </a:r>
            <a:r>
              <a:rPr lang="en-US" altLang="ko-KR" sz="1400" dirty="0">
                <a:latin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</a:rPr>
              <a:t> 근본적인 운영 비용과 리스크가 내제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en-US" sz="1400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73AEEE-2C5B-4612-D455-F8388D5978E2}"/>
              </a:ext>
            </a:extLst>
          </p:cNvPr>
          <p:cNvSpPr txBox="1"/>
          <p:nvPr/>
        </p:nvSpPr>
        <p:spPr>
          <a:xfrm>
            <a:off x="4788311" y="5349461"/>
            <a:ext cx="71831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해결책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: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비동기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멀티모달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 입력에서 시간동기 가정 붕괴를 해결하기 위해 연속시간 추론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(ODE)–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이산시간 배포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(SSM)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컴파일 프레임워크 개발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  <a:sym typeface="Wingdings" pitchFamily="2" charset="2"/>
              </a:rPr>
              <a:t>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  <a:sym typeface="Wingdings" pitchFamily="2" charset="2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서로 다른 시간에 입력되는 연속적 감각정보들을 단일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모달리티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 모듈들로 각각 처리한  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 이를 중앙의 이산시간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SSM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을 이용해 비동기적으로 잠재표상으로 통합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5" name="그림 1">
            <a:extLst>
              <a:ext uri="{FF2B5EF4-FFF2-40B4-BE49-F238E27FC236}">
                <a16:creationId xmlns:a16="http://schemas.microsoft.com/office/drawing/2014/main" id="{50221501-6F29-E8A9-5B8A-DC46FD34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547" y="2621133"/>
            <a:ext cx="6961461" cy="36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1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33813-25C7-3549-6692-C5B02C459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D933-0C1B-4155-16ED-8FFA5025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이 과제요구에 어떻게 부합할 것인가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2D2F-D472-A56D-3E51-A673445D6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제안 목표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1900" dirty="0"/>
              <a:t>1) </a:t>
            </a:r>
            <a:r>
              <a:rPr lang="ko-KR" altLang="en-US" sz="1900" dirty="0"/>
              <a:t>외부환경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외부수용감각</a:t>
            </a:r>
            <a:r>
              <a:rPr lang="en-US" altLang="ko-KR" sz="1900" dirty="0"/>
              <a:t>), </a:t>
            </a:r>
            <a:r>
              <a:rPr lang="ko-KR" altLang="en-US" sz="1900" dirty="0"/>
              <a:t>자신 인식 </a:t>
            </a:r>
            <a:r>
              <a:rPr lang="en-US" altLang="ko-KR" sz="1900" dirty="0"/>
              <a:t>(</a:t>
            </a:r>
            <a:r>
              <a:rPr lang="ko-KR" altLang="en-US" sz="1900" dirty="0"/>
              <a:t>고유감각</a:t>
            </a:r>
            <a:r>
              <a:rPr lang="en-US" altLang="ko-KR" sz="1900" dirty="0"/>
              <a:t>), </a:t>
            </a:r>
            <a:r>
              <a:rPr lang="ko-KR" altLang="en-US" sz="1900" dirty="0"/>
              <a:t>내부환경 </a:t>
            </a:r>
            <a:r>
              <a:rPr lang="en-US" altLang="ko-KR" sz="1900" dirty="0"/>
              <a:t>(</a:t>
            </a:r>
            <a:r>
              <a:rPr lang="ko-KR" altLang="en-US" sz="1900" dirty="0"/>
              <a:t>내부수용감각</a:t>
            </a:r>
            <a:r>
              <a:rPr lang="en-US" altLang="ko-KR" sz="1900" dirty="0"/>
              <a:t>) </a:t>
            </a:r>
            <a:r>
              <a:rPr lang="ko-KR" altLang="en-US" sz="1900" dirty="0"/>
              <a:t>다중 감각 정보를 </a:t>
            </a:r>
            <a:r>
              <a:rPr lang="en-US" altLang="ko-KR" sz="1900" dirty="0"/>
              <a:t>2)</a:t>
            </a:r>
            <a:r>
              <a:rPr lang="ko-KR" altLang="en-US" sz="1900" dirty="0"/>
              <a:t> 주어진 목표에 맞게 선택적으로 주의</a:t>
            </a:r>
            <a:r>
              <a:rPr lang="en-US" altLang="ko-KR" sz="1900" dirty="0"/>
              <a:t>/</a:t>
            </a:r>
            <a:r>
              <a:rPr lang="ko-KR" altLang="en-US" sz="1900" dirty="0"/>
              <a:t>통합하여</a:t>
            </a:r>
            <a:r>
              <a:rPr lang="en-US" altLang="ko-KR" sz="1900" dirty="0"/>
              <a:t>, 3) </a:t>
            </a:r>
            <a:r>
              <a:rPr lang="ko-KR" altLang="en-US" sz="1900" dirty="0"/>
              <a:t>세상에 대한 일관성 있는 잠재표상을 만들고</a:t>
            </a:r>
            <a:r>
              <a:rPr lang="en-US" altLang="ko-KR" sz="1900" dirty="0"/>
              <a:t>, 4) </a:t>
            </a:r>
            <a:r>
              <a:rPr lang="ko-KR" altLang="en-US" sz="1900" dirty="0"/>
              <a:t>불확실한 환경에서 감각결손을 스스로 복원하는</a:t>
            </a:r>
            <a:r>
              <a:rPr lang="en-US" altLang="ko-KR" sz="1900" dirty="0"/>
              <a:t>, “</a:t>
            </a:r>
            <a:r>
              <a:rPr lang="ko-KR" altLang="en-US" sz="1900" dirty="0"/>
              <a:t>뇌과학적으로 충실하면서도 공학적으로 강건한” 개념 주도 </a:t>
            </a:r>
            <a:r>
              <a:rPr lang="en-US" altLang="ko-KR" sz="1900" dirty="0"/>
              <a:t>AI </a:t>
            </a:r>
            <a:r>
              <a:rPr lang="ko-KR" altLang="en-US" sz="1900" dirty="0"/>
              <a:t>개발</a:t>
            </a:r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sz="2400" dirty="0"/>
          </a:p>
          <a:p>
            <a:pPr lvl="1"/>
            <a:endParaRPr lang="en-US" altLang="ko-KR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DB891-7ACD-5231-3F0E-2C4DB130BE5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6490E-0C33-D64B-FDF6-A026A6FC470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09834-37AB-0020-AB46-E13260ACF596}"/>
              </a:ext>
            </a:extLst>
          </p:cNvPr>
          <p:cNvSpPr txBox="1"/>
          <p:nvPr/>
        </p:nvSpPr>
        <p:spPr>
          <a:xfrm>
            <a:off x="363992" y="2551837"/>
            <a:ext cx="39060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감각 데이터 구축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뇌 신호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실생활 행동 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다중감각 모사 수리적 모델 구축 시뮬레이션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선택적 주의 감각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모델 개발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통합감각 평가프레임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 이상의 다중감각 정보를 통합하는가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그 효과와 유용성을 제시하였는가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개념주도적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평가 프레임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맥락과 지식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목표에 의해 중요한 정보만을 잘 선별하였는가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45B74-2C2E-30C1-AE2E-E04B11B4FFA6}"/>
              </a:ext>
            </a:extLst>
          </p:cNvPr>
          <p:cNvSpPr txBox="1"/>
          <p:nvPr/>
        </p:nvSpPr>
        <p:spPr>
          <a:xfrm>
            <a:off x="363992" y="2220254"/>
            <a:ext cx="324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가지 달성해야 할 요구사항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84DBA-794B-91FF-F2BF-9554AF9A270E}"/>
              </a:ext>
            </a:extLst>
          </p:cNvPr>
          <p:cNvSpPr txBox="1"/>
          <p:nvPr/>
        </p:nvSpPr>
        <p:spPr>
          <a:xfrm>
            <a:off x="363992" y="4654364"/>
            <a:ext cx="330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추가적으로 선호하는 포인트</a:t>
            </a: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1B9AC-EF33-383C-F4B8-0C46DBCA9F54}"/>
              </a:ext>
            </a:extLst>
          </p:cNvPr>
          <p:cNvSpPr txBox="1"/>
          <p:nvPr/>
        </p:nvSpPr>
        <p:spPr>
          <a:xfrm>
            <a:off x="363992" y="4970855"/>
            <a:ext cx="390600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성능 대비 에너지 소비 최소화하는 고효율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적은 양의 데이터나 희귀한  사례만으로 새로운 개념 학습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일반화할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실세계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환경 및 데이터의 모호성 해소할 수 있는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포괄적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종합적 상황 이해가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과제 수행의 논리적 개념적 설명이 가능하는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능동적이고 유연한  주의제어가 가능한 </a:t>
            </a:r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AI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B72F9-97BD-50F2-9423-924B931329EA}"/>
              </a:ext>
            </a:extLst>
          </p:cNvPr>
          <p:cNvSpPr txBox="1"/>
          <p:nvPr/>
        </p:nvSpPr>
        <p:spPr>
          <a:xfrm>
            <a:off x="4710071" y="2221453"/>
            <a:ext cx="6037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통합감각 평가 프레임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33183FE-5379-A56E-BB62-568031813C53}"/>
              </a:ext>
            </a:extLst>
          </p:cNvPr>
          <p:cNvSpPr/>
          <p:nvPr/>
        </p:nvSpPr>
        <p:spPr>
          <a:xfrm>
            <a:off x="4710071" y="2558808"/>
            <a:ext cx="7324334" cy="3797042"/>
          </a:xfrm>
          <a:prstGeom prst="roundRect">
            <a:avLst>
              <a:gd name="adj" fmla="val 40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2079A7-F861-9C53-3CC1-C8C838B1C798}"/>
              </a:ext>
            </a:extLst>
          </p:cNvPr>
          <p:cNvSpPr/>
          <p:nvPr/>
        </p:nvSpPr>
        <p:spPr>
          <a:xfrm>
            <a:off x="446015" y="3131158"/>
            <a:ext cx="3775045" cy="11362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14E68-C521-0EA0-A3A4-F48FA27C9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179298"/>
              </p:ext>
            </p:extLst>
          </p:nvPr>
        </p:nvGraphicFramePr>
        <p:xfrm>
          <a:off x="4853515" y="3673915"/>
          <a:ext cx="6984325" cy="2633878"/>
        </p:xfrm>
        <a:graphic>
          <a:graphicData uri="http://schemas.openxmlformats.org/drawingml/2006/table">
            <a:tbl>
              <a:tblPr/>
              <a:tblGrid>
                <a:gridCol w="1122703">
                  <a:extLst>
                    <a:ext uri="{9D8B030D-6E8A-4147-A177-3AD203B41FA5}">
                      <a16:colId xmlns:a16="http://schemas.microsoft.com/office/drawing/2014/main" val="851537663"/>
                    </a:ext>
                  </a:extLst>
                </a:gridCol>
                <a:gridCol w="2479522">
                  <a:extLst>
                    <a:ext uri="{9D8B030D-6E8A-4147-A177-3AD203B41FA5}">
                      <a16:colId xmlns:a16="http://schemas.microsoft.com/office/drawing/2014/main" val="2851682070"/>
                    </a:ext>
                  </a:extLst>
                </a:gridCol>
                <a:gridCol w="1209369">
                  <a:extLst>
                    <a:ext uri="{9D8B030D-6E8A-4147-A177-3AD203B41FA5}">
                      <a16:colId xmlns:a16="http://schemas.microsoft.com/office/drawing/2014/main" val="446942924"/>
                    </a:ext>
                  </a:extLst>
                </a:gridCol>
                <a:gridCol w="2172731">
                  <a:extLst>
                    <a:ext uri="{9D8B030D-6E8A-4147-A177-3AD203B41FA5}">
                      <a16:colId xmlns:a16="http://schemas.microsoft.com/office/drawing/2014/main" val="311722914"/>
                    </a:ext>
                  </a:extLst>
                </a:gridCol>
              </a:tblGrid>
              <a:tr h="18657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평가 항목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구체적 조사</a:t>
                      </a:r>
                      <a:r>
                        <a:rPr lang="en-US" altLang="ko-KR" sz="1100" b="1" dirty="0">
                          <a:effectLst/>
                          <a:latin typeface="Inter"/>
                        </a:rPr>
                        <a:t>/</a:t>
                      </a:r>
                      <a:r>
                        <a:rPr lang="ko-KR" altLang="en-US" sz="1100" b="1" dirty="0">
                          <a:effectLst/>
                          <a:latin typeface="Inter"/>
                        </a:rPr>
                        <a:t>측정 항목</a:t>
                      </a:r>
                      <a:endParaRPr lang="en-US" sz="1100" b="1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점수 산정 방식</a:t>
                      </a:r>
                      <a:endParaRPr lang="en-US" sz="1100" b="1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항목의 의의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2062"/>
                  </a:ext>
                </a:extLst>
              </a:tr>
              <a:tr h="213478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다중감각 강건성</a:t>
                      </a:r>
                      <a:br>
                        <a:rPr lang="en-US" altLang="ko-KR" sz="1100" b="0" dirty="0">
                          <a:effectLst/>
                          <a:latin typeface="Inter"/>
                        </a:rPr>
                      </a:br>
                      <a:r>
                        <a:rPr lang="en-US" sz="1100" b="0" dirty="0">
                          <a:effectLst/>
                          <a:latin typeface="Inter"/>
                        </a:rPr>
                        <a:t>(Multimodal Robustness)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sz="1100" b="1" dirty="0">
                          <a:effectLst/>
                          <a:latin typeface="Inter"/>
                        </a:rPr>
                        <a:t>Modality Dropout </a:t>
                      </a:r>
                      <a:r>
                        <a:rPr lang="ko-KR" altLang="en-US" sz="1100" b="1" dirty="0">
                          <a:effectLst/>
                          <a:latin typeface="Inter"/>
                        </a:rPr>
                        <a:t>테스트</a:t>
                      </a:r>
                      <a:r>
                        <a:rPr lang="en-US" altLang="ko-KR" sz="1100" b="1" dirty="0">
                          <a:effectLst/>
                          <a:latin typeface="Inter"/>
                        </a:rPr>
                        <a:t>: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 </a:t>
                      </a:r>
                      <a:r>
                        <a:rPr lang="en-US" sz="1100" b="0" dirty="0">
                          <a:effectLst/>
                          <a:latin typeface="Inter"/>
                        </a:rPr>
                        <a:t>3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개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 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이상의 감각 중 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1~2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개를 고의로 차단하거나 노이즈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안개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, 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센서 고장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100" b="0" dirty="0" err="1">
                          <a:effectLst/>
                          <a:latin typeface="Inter"/>
                        </a:rPr>
                        <a:t>를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 주입했을 때의 임무 성공률 변화 측정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성능 </a:t>
                      </a:r>
                      <a:r>
                        <a:rPr lang="ko-KR" altLang="en-US" sz="1100" b="1" dirty="0" err="1">
                          <a:effectLst/>
                          <a:latin typeface="Inter"/>
                        </a:rPr>
                        <a:t>유지율</a:t>
                      </a:r>
                      <a:r>
                        <a:rPr lang="ko-KR" altLang="en-US" sz="1100" b="1" dirty="0">
                          <a:effectLst/>
                          <a:latin typeface="Inter"/>
                        </a:rPr>
                        <a:t> </a:t>
                      </a:r>
                      <a:r>
                        <a:rPr lang="en-US" altLang="ko-KR" sz="1100" b="1" dirty="0">
                          <a:effectLst/>
                          <a:latin typeface="Inter"/>
                        </a:rPr>
                        <a:t>(%)</a:t>
                      </a:r>
                    </a:p>
                    <a:p>
                      <a:pPr>
                        <a:lnSpc>
                          <a:spcPts val="1500"/>
                        </a:lnSpc>
                        <a:buNone/>
                      </a:pPr>
                      <a:br>
                        <a:rPr lang="en-US" altLang="ko-KR" sz="1100" b="1" dirty="0">
                          <a:effectLst/>
                          <a:latin typeface="Inter"/>
                        </a:rPr>
                      </a:br>
                      <a:endParaRPr lang="en-US" altLang="ko-KR" sz="1100" b="1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0" dirty="0">
                          <a:effectLst/>
                          <a:latin typeface="Inter"/>
                        </a:rPr>
                        <a:t>제안서의 핵심인 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"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불확실한 환경에서의 감각 결손 스스로 복원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" 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능력을 정량화</a:t>
                      </a:r>
                      <a:endParaRPr lang="en-US" altLang="ko-KR" sz="11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790470"/>
                  </a:ext>
                </a:extLst>
              </a:tr>
              <a:tr h="339329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비동기 통합 효율성</a:t>
                      </a:r>
                      <a:br>
                        <a:rPr lang="en-US" altLang="ko-KR" sz="1100" b="0" dirty="0">
                          <a:effectLst/>
                          <a:latin typeface="Inter"/>
                        </a:rPr>
                      </a:br>
                      <a:r>
                        <a:rPr lang="en-US" sz="1100" b="0" dirty="0">
                          <a:effectLst/>
                          <a:latin typeface="Inter"/>
                        </a:rPr>
                        <a:t>(Asynchronous Integration)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sz="1100" b="1" dirty="0">
                          <a:effectLst/>
                          <a:latin typeface="Inter"/>
                        </a:rPr>
                        <a:t>Time-Alignment </a:t>
                      </a:r>
                      <a:r>
                        <a:rPr lang="ko-KR" altLang="en-US" sz="1100" b="1" dirty="0">
                          <a:effectLst/>
                          <a:latin typeface="Inter"/>
                        </a:rPr>
                        <a:t>오차</a:t>
                      </a:r>
                      <a:r>
                        <a:rPr lang="en-US" altLang="ko-KR" sz="1100" b="1" dirty="0">
                          <a:effectLst/>
                          <a:latin typeface="Inter"/>
                        </a:rPr>
                        <a:t>: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 각기 다른 샘플링 비율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시각 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30</a:t>
                      </a:r>
                      <a:r>
                        <a:rPr lang="en-US" sz="1100" b="0" dirty="0">
                          <a:effectLst/>
                          <a:latin typeface="Inter"/>
                        </a:rPr>
                        <a:t>Hz </a:t>
                      </a:r>
                      <a:r>
                        <a:rPr lang="en-US" sz="1100" b="0" i="1" dirty="0">
                          <a:effectLst/>
                          <a:latin typeface="Inter"/>
                        </a:rPr>
                        <a:t>vs</a:t>
                      </a:r>
                      <a:r>
                        <a:rPr lang="en-US" sz="1100" b="0" dirty="0">
                          <a:effectLst/>
                          <a:latin typeface="Inter"/>
                        </a:rPr>
                        <a:t> 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촉각 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1</a:t>
                      </a:r>
                      <a:r>
                        <a:rPr lang="en-US" sz="1100" b="0" dirty="0">
                          <a:effectLst/>
                          <a:latin typeface="Inter"/>
                        </a:rPr>
                        <a:t>kHz </a:t>
                      </a:r>
                      <a:r>
                        <a:rPr lang="en-US" sz="1100" b="0" i="1" dirty="0">
                          <a:effectLst/>
                          <a:latin typeface="Inter"/>
                        </a:rPr>
                        <a:t>vs</a:t>
                      </a:r>
                      <a:r>
                        <a:rPr lang="en-US" sz="1100" b="0" dirty="0">
                          <a:effectLst/>
                          <a:latin typeface="Inter"/>
                        </a:rPr>
                        <a:t> 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내부수용 </a:t>
                      </a:r>
                      <a:r>
                        <a:rPr lang="ko-KR" altLang="en-US" sz="1100" b="0" dirty="0" err="1">
                          <a:effectLst/>
                          <a:latin typeface="Inter"/>
                        </a:rPr>
                        <a:t>저빈도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)</a:t>
                      </a:r>
                      <a:r>
                        <a:rPr lang="ko-KR" altLang="en-US" sz="1100" b="0" dirty="0" err="1">
                          <a:effectLst/>
                          <a:latin typeface="Inter"/>
                        </a:rPr>
                        <a:t>를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 가진 데이터가 잠재 공간에서 동기화되는지 측정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지연 시간 및 정합 정확도</a:t>
                      </a:r>
                      <a:endParaRPr lang="en-US" sz="11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sz="1100" b="0" dirty="0">
                          <a:effectLst/>
                          <a:latin typeface="Inter"/>
                        </a:rPr>
                        <a:t>Neural ODE/SSM 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기반 모델이 시간적 불일치를 얼마나 매끄럽게 처리하는지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(</a:t>
                      </a:r>
                      <a:r>
                        <a:rPr lang="ko-KR" altLang="en-US" sz="1100" b="0" dirty="0" err="1">
                          <a:effectLst/>
                          <a:latin typeface="Inter"/>
                        </a:rPr>
                        <a:t>전처리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 없는 통합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) 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평가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.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793252"/>
                  </a:ext>
                </a:extLst>
              </a:tr>
              <a:tr h="28392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 err="1">
                          <a:effectLst/>
                          <a:latin typeface="Inter"/>
                        </a:rPr>
                        <a:t>가산성</a:t>
                      </a:r>
                      <a:r>
                        <a:rPr lang="ko-KR" altLang="en-US" sz="1100" b="1" dirty="0">
                          <a:effectLst/>
                          <a:latin typeface="Inter"/>
                        </a:rPr>
                        <a:t> 효과</a:t>
                      </a:r>
                      <a:br>
                        <a:rPr lang="en-US" altLang="ko-KR" sz="1100" b="0" dirty="0">
                          <a:effectLst/>
                          <a:latin typeface="Inter"/>
                        </a:rPr>
                      </a:br>
                      <a:r>
                        <a:rPr lang="en-US" sz="1100" b="0" dirty="0">
                          <a:effectLst/>
                          <a:latin typeface="Inter"/>
                        </a:rPr>
                        <a:t>(Additivity)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ko-KR" altLang="en-US" sz="1100" b="1" dirty="0">
                          <a:effectLst/>
                          <a:latin typeface="Inter"/>
                        </a:rPr>
                        <a:t>정보 </a:t>
                      </a:r>
                      <a:r>
                        <a:rPr lang="ko-KR" altLang="en-US" sz="1100" b="1" dirty="0" err="1">
                          <a:effectLst/>
                          <a:latin typeface="Inter"/>
                        </a:rPr>
                        <a:t>이득량</a:t>
                      </a:r>
                      <a:r>
                        <a:rPr lang="en-US" altLang="ko-KR" sz="1100" b="1" dirty="0">
                          <a:effectLst/>
                          <a:latin typeface="Inter"/>
                        </a:rPr>
                        <a:t>(</a:t>
                      </a:r>
                      <a:r>
                        <a:rPr lang="en-US" sz="1100" b="1" dirty="0">
                          <a:effectLst/>
                          <a:latin typeface="Inter"/>
                        </a:rPr>
                        <a:t>Information Gain):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 단일 감각 성능의 합보다 통합된 성능이 더 </a:t>
                      </a:r>
                      <a:r>
                        <a:rPr lang="ko-KR" altLang="en-US" sz="1100" b="0" dirty="0" err="1">
                          <a:effectLst/>
                          <a:latin typeface="Inter"/>
                        </a:rPr>
                        <a:t>높은지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 확인 </a:t>
                      </a:r>
                      <a:r>
                        <a:rPr lang="en-US" altLang="ko-KR" sz="1100" b="0" dirty="0">
                          <a:effectLst/>
                          <a:latin typeface="Inter"/>
                        </a:rPr>
                        <a:t>(1+1 &gt; 2)</a:t>
                      </a: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sz="1100" b="1" dirty="0">
                          <a:effectLst/>
                          <a:latin typeface="Inter"/>
                        </a:rPr>
                        <a:t>Synergy Index:</a:t>
                      </a:r>
                    </a:p>
                    <a:p>
                      <a:pPr>
                        <a:lnSpc>
                          <a:spcPts val="1500"/>
                        </a:lnSpc>
                        <a:buNone/>
                      </a:pPr>
                      <a:endParaRPr lang="en-US" sz="1100" b="1" dirty="0">
                        <a:effectLst/>
                        <a:latin typeface="Inter"/>
                      </a:endParaRPr>
                    </a:p>
                    <a:p>
                      <a:pPr>
                        <a:lnSpc>
                          <a:spcPts val="1500"/>
                        </a:lnSpc>
                        <a:buNone/>
                      </a:pPr>
                      <a:endParaRPr lang="en-US" sz="11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100" b="0" dirty="0">
                          <a:effectLst/>
                          <a:latin typeface="Inter"/>
                        </a:rPr>
                        <a:t>3</a:t>
                      </a:r>
                      <a:r>
                        <a:rPr lang="ko-KR" altLang="en-US" sz="1100" b="0" dirty="0">
                          <a:effectLst/>
                          <a:latin typeface="Inter"/>
                        </a:rPr>
                        <a:t>개 이상의 감각을 통합해야만 풀 수 있는 문제 해결 능력 검증</a:t>
                      </a:r>
                      <a:endParaRPr lang="en-US" altLang="ko-KR" sz="1100" b="0" dirty="0">
                        <a:effectLst/>
                        <a:latin typeface="Inter"/>
                      </a:endParaRPr>
                    </a:p>
                  </a:txBody>
                  <a:tcPr marL="98034" marR="98034" marT="49017" marB="4901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8938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A55854A-C7E8-F236-F29E-74DD7B17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002" y="4326745"/>
            <a:ext cx="1068650" cy="265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F93115-047E-FB21-23AB-3732B6F468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101" b="-9123"/>
          <a:stretch>
            <a:fillRect/>
          </a:stretch>
        </p:blipFill>
        <p:spPr>
          <a:xfrm>
            <a:off x="8625157" y="5907941"/>
            <a:ext cx="561537" cy="1085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972B11-77B9-E841-0259-2A2EE4704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50" t="-1945" r="-2665" b="-7179"/>
          <a:stretch>
            <a:fillRect/>
          </a:stretch>
        </p:blipFill>
        <p:spPr>
          <a:xfrm>
            <a:off x="8585828" y="6047191"/>
            <a:ext cx="1068650" cy="1085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0AC8A5-3855-C951-5C49-16B7D3191D3C}"/>
              </a:ext>
            </a:extLst>
          </p:cNvPr>
          <p:cNvSpPr txBox="1"/>
          <p:nvPr/>
        </p:nvSpPr>
        <p:spPr>
          <a:xfrm>
            <a:off x="4853515" y="3114011"/>
            <a:ext cx="52933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5-1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공학적 관점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강건성과 복원력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**  실제 물리 환경에서의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생존 및 임무 완수 능력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에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초점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1680E3-1EC0-73F6-7092-7EA80AEF3E1C}"/>
              </a:ext>
            </a:extLst>
          </p:cNvPr>
          <p:cNvSpPr txBox="1"/>
          <p:nvPr/>
        </p:nvSpPr>
        <p:spPr>
          <a:xfrm>
            <a:off x="4830176" y="2630042"/>
            <a:ext cx="7076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** 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3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개 이상의 감각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(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외부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: 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시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/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청각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, 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고유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: 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관절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/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위치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, 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내부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: 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항상성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)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이 단순 결합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(</a:t>
            </a:r>
            <a:r>
              <a:rPr lang="en-US" sz="1200" b="0" i="0" dirty="0">
                <a:solidFill>
                  <a:srgbClr val="1A1C1E"/>
                </a:solidFill>
                <a:effectLst/>
                <a:latin typeface="Inter"/>
              </a:rPr>
              <a:t>Summation)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이 아닌 유기적 통합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(</a:t>
            </a:r>
            <a:r>
              <a:rPr lang="en-US" sz="1200" b="0" i="0" dirty="0">
                <a:solidFill>
                  <a:srgbClr val="1A1C1E"/>
                </a:solidFill>
                <a:effectLst/>
                <a:latin typeface="Inter"/>
              </a:rPr>
              <a:t>Integration)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을 이루었는지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, 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그리고 그로 인해 단일 감각 대비 어떤 이득</a:t>
            </a:r>
            <a:r>
              <a:rPr lang="en-US" altLang="ko-KR" sz="1200" b="0" i="0" dirty="0">
                <a:solidFill>
                  <a:srgbClr val="1A1C1E"/>
                </a:solidFill>
                <a:effectLst/>
                <a:latin typeface="Inter"/>
              </a:rPr>
              <a:t>(</a:t>
            </a:r>
            <a:r>
              <a:rPr lang="en-US" sz="1200" b="0" i="0" dirty="0">
                <a:solidFill>
                  <a:srgbClr val="1A1C1E"/>
                </a:solidFill>
                <a:effectLst/>
                <a:latin typeface="Inter"/>
              </a:rPr>
              <a:t>Benefit)</a:t>
            </a:r>
            <a:r>
              <a:rPr lang="ko-KR" altLang="en-US" sz="1200" b="0" i="0" dirty="0">
                <a:solidFill>
                  <a:srgbClr val="1A1C1E"/>
                </a:solidFill>
                <a:effectLst/>
                <a:latin typeface="Inter"/>
              </a:rPr>
              <a:t>을 얻었는지 평가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2401360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7401</TotalTime>
  <Words>4204</Words>
  <Application>Microsoft Macintosh PowerPoint</Application>
  <PresentationFormat>Widescreen</PresentationFormat>
  <Paragraphs>458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Inter</vt:lpstr>
      <vt:lpstr>Arial</vt:lpstr>
      <vt:lpstr>Calibri</vt:lpstr>
      <vt:lpstr>Helvetica</vt:lpstr>
      <vt:lpstr>Office Theme</vt:lpstr>
      <vt:lpstr>1. 과제 개요</vt:lpstr>
      <vt:lpstr>2. 무엇을 충족해야 하는가?</vt:lpstr>
      <vt:lpstr>3. 이 과제요구에 어떻게 부합할 것인가?</vt:lpstr>
      <vt:lpstr>3. 이 과제요구에 어떻게 부합할 것인가?</vt:lpstr>
      <vt:lpstr>Multiscale Modeling Primitives</vt:lpstr>
      <vt:lpstr>3. 이 과제요구에 어떻게 부합할 것인가?</vt:lpstr>
      <vt:lpstr>3. 이 과제요구에 어떻게 부합할 것인가?</vt:lpstr>
      <vt:lpstr>3. 이 과제요구에 어떻게 부합할 것인가?</vt:lpstr>
      <vt:lpstr>3. 이 과제요구에 어떻게 부합할 것인가?</vt:lpstr>
      <vt:lpstr>3. 이 과제요구에 어떻게 부합할 것인가?</vt:lpstr>
      <vt:lpstr>3. 이 과제요구에 어떻게 부합할 것인가?</vt:lpstr>
      <vt:lpstr>3. 이 과제요구에 어떻게 부합할 것인가?</vt:lpstr>
      <vt:lpstr>3. 이 과제요구에 어떻게 부합할 것인가?</vt:lpstr>
      <vt:lpstr>4. 우리 팀의 강점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 in  Computational Psychiatry</dc:title>
  <dc:creator>홍석준</dc:creator>
  <cp:lastModifiedBy>Seok Jun Hong</cp:lastModifiedBy>
  <cp:revision>288</cp:revision>
  <dcterms:created xsi:type="dcterms:W3CDTF">2020-09-04T04:32:41Z</dcterms:created>
  <dcterms:modified xsi:type="dcterms:W3CDTF">2026-01-23T05:16:16Z</dcterms:modified>
</cp:coreProperties>
</file>